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8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864" y="-18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62D8D-1ABD-4FE4-86B2-E59ACF6CC813}" type="datetimeFigureOut">
              <a:rPr lang="ru-RU" smtClean="0"/>
              <a:pPr/>
              <a:t>30.01.2025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43163"/>
            <a:ext cx="7315200" cy="2314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AF805-608D-4050-A6B4-0C4E114B13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530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355" y="4695444"/>
            <a:ext cx="643548" cy="36423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683" y="4695444"/>
            <a:ext cx="643548" cy="36423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4163" y="4695444"/>
            <a:ext cx="643548" cy="36423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6643" y="4695444"/>
            <a:ext cx="643548" cy="36423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7609" y="4695444"/>
            <a:ext cx="645062" cy="36423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0079" y="4695444"/>
            <a:ext cx="643548" cy="36423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92559" y="4695444"/>
            <a:ext cx="643548" cy="36423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20091" y="4695444"/>
            <a:ext cx="643548" cy="36423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47633" y="4695444"/>
            <a:ext cx="645062" cy="36423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0103" y="4695444"/>
            <a:ext cx="643548" cy="36423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2584" y="4695444"/>
            <a:ext cx="643548" cy="364234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76132" y="4407408"/>
            <a:ext cx="364236" cy="649223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40873" y="0"/>
            <a:ext cx="1103126" cy="43357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1032" y="774014"/>
            <a:ext cx="3265804" cy="833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5FA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629D0-732D-4971-9F49-8706261F3998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FA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467E-5848-4E33-A363-E0BE67A72A0D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FA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39F7-DFFD-4F4C-BBF8-C7293386C374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FA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2A76A-6EB7-411C-8697-E6BAF83A9311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00416-7075-4A34-AC22-E4DCD08AFA3E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07444" y="1932431"/>
            <a:ext cx="932392" cy="321106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560564" y="86868"/>
            <a:ext cx="1331976" cy="7513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2300" y="-23672"/>
            <a:ext cx="8699398" cy="721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5FA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37101" y="2330323"/>
            <a:ext cx="4719955" cy="2345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EBD45-94B3-426E-8680-AAFC76856B99}" type="datetime1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75058&amp;dst=10001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1408&amp;dst=100649" TargetMode="External"/><Relationship Id="rId2" Type="http://schemas.openxmlformats.org/officeDocument/2006/relationships/hyperlink" Target="https://login.consultant.ru/link/?req=doc&amp;base=LAW&amp;n=491408&amp;dst=73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1408&amp;dst=719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384546&amp;dst=100013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371594&amp;dst=100452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tulaobkom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800" y="209550"/>
            <a:ext cx="5670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5FAC"/>
                </a:solidFill>
                <a:latin typeface="Arial"/>
                <a:cs typeface="Arial"/>
              </a:rPr>
              <a:t>ОБЩЕРОССИЙСКИЙ</a:t>
            </a:r>
            <a:r>
              <a:rPr sz="1800" b="1" spc="-70" dirty="0">
                <a:solidFill>
                  <a:srgbClr val="005FAC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Arial"/>
                <a:cs typeface="Arial"/>
              </a:rPr>
              <a:t>ПРОФСОЮЗ</a:t>
            </a:r>
            <a:r>
              <a:rPr sz="1800" b="1" spc="-95" dirty="0">
                <a:solidFill>
                  <a:srgbClr val="005FAC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Arial"/>
                <a:cs typeface="Arial"/>
              </a:rPr>
              <a:t>ОБРАЗОВАНИЯ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7444" y="1932431"/>
            <a:ext cx="932392" cy="321106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86408" y="1247393"/>
            <a:ext cx="7186295" cy="1600438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indent="340995" algn="just">
              <a:lnSpc>
                <a:spcPts val="3020"/>
              </a:lnSpc>
              <a:spcBef>
                <a:spcPts val="480"/>
              </a:spcBef>
            </a:pPr>
            <a:r>
              <a:rPr lang="ru-RU" sz="2800" spc="-50" dirty="0" smtClean="0"/>
              <a:t/>
            </a:r>
            <a:br>
              <a:rPr lang="ru-RU" sz="2800" spc="-50" dirty="0" smtClean="0"/>
            </a:br>
            <a:r>
              <a:rPr sz="2800" spc="-50" dirty="0" smtClean="0"/>
              <a:t>КРАТКИЙ </a:t>
            </a:r>
            <a:r>
              <a:rPr sz="2800" dirty="0"/>
              <a:t>ОБЗОР</a:t>
            </a:r>
            <a:r>
              <a:rPr sz="2800" spc="-75" dirty="0"/>
              <a:t> </a:t>
            </a:r>
            <a:r>
              <a:rPr sz="2800" spc="-10" dirty="0"/>
              <a:t>ИЗМЕНЕНИЙ</a:t>
            </a:r>
            <a:r>
              <a:rPr sz="2800" spc="-70" dirty="0"/>
              <a:t> </a:t>
            </a:r>
            <a:r>
              <a:rPr sz="2800" spc="-10" dirty="0"/>
              <a:t>ТРУДОВОГО </a:t>
            </a:r>
            <a:r>
              <a:rPr sz="2800" spc="-35" dirty="0"/>
              <a:t>ЗАКОНОДАТЕЛЬСТВА</a:t>
            </a:r>
            <a:r>
              <a:rPr sz="2800" spc="-20" dirty="0"/>
              <a:t> </a:t>
            </a:r>
            <a:r>
              <a:rPr sz="2800" dirty="0"/>
              <a:t>И</a:t>
            </a:r>
            <a:r>
              <a:rPr sz="2800" spc="-55" dirty="0"/>
              <a:t> </a:t>
            </a:r>
            <a:r>
              <a:rPr sz="2800" spc="-35" dirty="0"/>
              <a:t>ЗАКОНОДАТЕЛЬСТВА</a:t>
            </a:r>
            <a:r>
              <a:rPr sz="2800" spc="-15" dirty="0"/>
              <a:t> </a:t>
            </a:r>
            <a:r>
              <a:rPr sz="2800" spc="-50" dirty="0"/>
              <a:t>В</a:t>
            </a:r>
            <a:endParaRPr sz="2800" dirty="0"/>
          </a:p>
          <a:p>
            <a:pPr marL="796290">
              <a:lnSpc>
                <a:spcPts val="2985"/>
              </a:lnSpc>
            </a:pPr>
            <a:r>
              <a:rPr sz="2800" dirty="0" smtClean="0"/>
              <a:t>СФЕРЕ</a:t>
            </a:r>
            <a:r>
              <a:rPr sz="2800" spc="-90" dirty="0" smtClean="0"/>
              <a:t> </a:t>
            </a:r>
            <a:r>
              <a:rPr sz="2800" spc="-25" dirty="0"/>
              <a:t>ОБРАЗОВАНИЯ</a:t>
            </a:r>
            <a:r>
              <a:rPr sz="2800" spc="-75" dirty="0"/>
              <a:t> </a:t>
            </a:r>
            <a:r>
              <a:rPr sz="2800" dirty="0" smtClean="0"/>
              <a:t>202</a:t>
            </a:r>
            <a:r>
              <a:rPr lang="en-US" sz="2800" dirty="0" smtClean="0"/>
              <a:t>4</a:t>
            </a:r>
            <a:r>
              <a:rPr sz="2800" dirty="0" smtClean="0"/>
              <a:t>–202</a:t>
            </a:r>
            <a:r>
              <a:rPr lang="en-US" sz="2800" dirty="0" smtClean="0"/>
              <a:t>5</a:t>
            </a:r>
            <a:r>
              <a:rPr sz="2800" spc="-40" dirty="0" smtClean="0"/>
              <a:t> </a:t>
            </a:r>
            <a:r>
              <a:rPr sz="2800" spc="-20" dirty="0"/>
              <a:t>Г.Г.</a:t>
            </a:r>
            <a:endParaRPr sz="2800" dirty="0"/>
          </a:p>
        </p:txBody>
      </p:sp>
      <p:sp>
        <p:nvSpPr>
          <p:cNvPr id="6" name="object 6"/>
          <p:cNvSpPr txBox="1"/>
          <p:nvPr/>
        </p:nvSpPr>
        <p:spPr>
          <a:xfrm>
            <a:off x="2514600" y="2712706"/>
            <a:ext cx="5853430" cy="1994777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dirty="0" smtClean="0">
                <a:latin typeface="Calibri"/>
                <a:cs typeface="Calibri"/>
              </a:rPr>
              <a:t>                                    </a:t>
            </a:r>
          </a:p>
          <a:p>
            <a:pPr>
              <a:lnSpc>
                <a:spcPct val="100000"/>
              </a:lnSpc>
            </a:pPr>
            <a:r>
              <a:rPr lang="ru-RU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Calibri"/>
                <a:cs typeface="Calibri"/>
              </a:rPr>
              <a:t>                                   </a:t>
            </a:r>
            <a:r>
              <a:rPr lang="ru-RU" sz="1800" b="1" dirty="0" smtClean="0">
                <a:solidFill>
                  <a:srgbClr val="0070C0"/>
                </a:solidFill>
                <a:latin typeface="Calibri"/>
                <a:cs typeface="Calibri"/>
              </a:rPr>
              <a:t>Тульская областная организация</a:t>
            </a:r>
          </a:p>
          <a:p>
            <a:pPr>
              <a:lnSpc>
                <a:spcPct val="100000"/>
              </a:lnSpc>
            </a:pPr>
            <a:r>
              <a:rPr lang="ru-RU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Calibri"/>
                <a:cs typeface="Calibri"/>
              </a:rPr>
              <a:t>  </a:t>
            </a:r>
            <a:r>
              <a:rPr lang="ru-RU" sz="1800" b="1" dirty="0" smtClean="0">
                <a:solidFill>
                  <a:srgbClr val="0070C0"/>
                </a:solidFill>
                <a:latin typeface="Calibri"/>
                <a:cs typeface="Calibri"/>
              </a:rPr>
              <a:t>                            Профессионального союза работников</a:t>
            </a:r>
          </a:p>
          <a:p>
            <a:pPr>
              <a:lnSpc>
                <a:spcPct val="100000"/>
              </a:lnSpc>
            </a:pPr>
            <a:r>
              <a:rPr lang="ru-RU" sz="1800" b="1" dirty="0" smtClean="0">
                <a:solidFill>
                  <a:srgbClr val="0070C0"/>
                </a:solidFill>
                <a:latin typeface="Calibri"/>
                <a:cs typeface="Calibri"/>
              </a:rPr>
              <a:t>                                  народного образования и науки РФ</a:t>
            </a:r>
            <a:endParaRPr lang="ru-RU" b="1" dirty="0">
              <a:solidFill>
                <a:srgbClr val="0070C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5"/>
              </a:spcBef>
            </a:pPr>
            <a:endParaRPr sz="1800" dirty="0">
              <a:latin typeface="Calibri"/>
              <a:cs typeface="Calibri"/>
            </a:endParaRPr>
          </a:p>
          <a:p>
            <a:pPr marL="831215" marR="2395220" indent="-819150">
              <a:lnSpc>
                <a:spcPct val="100000"/>
              </a:lnSpc>
            </a:pPr>
            <a:r>
              <a:rPr sz="1800" spc="-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lang="ru-RU" sz="1800" spc="-10" dirty="0" smtClean="0">
                <a:solidFill>
                  <a:srgbClr val="888888"/>
                </a:solidFill>
                <a:latin typeface="Calibri"/>
                <a:cs typeface="Calibri"/>
              </a:rPr>
              <a:t>Тула - </a:t>
            </a:r>
            <a:r>
              <a:rPr sz="180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lang="ru-RU" sz="1800" dirty="0" smtClean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lang="ru-RU" dirty="0" smtClean="0">
                <a:solidFill>
                  <a:srgbClr val="888888"/>
                </a:solidFill>
                <a:latin typeface="Calibri"/>
                <a:cs typeface="Calibri"/>
              </a:rPr>
              <a:t>января</a:t>
            </a:r>
            <a:r>
              <a:rPr sz="1800" spc="-2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lang="ru-RU" sz="180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r>
              <a:rPr sz="1800" spc="-2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888888"/>
                </a:solidFill>
                <a:latin typeface="Calibri"/>
                <a:cs typeface="Calibri"/>
              </a:rPr>
              <a:t>года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"/>
            <a:ext cx="1255231" cy="1228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4507" y="1050416"/>
            <a:ext cx="7223759" cy="32708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123189" algn="just">
              <a:lnSpc>
                <a:spcPct val="90000"/>
              </a:lnSpc>
              <a:spcBef>
                <a:spcPts val="315"/>
              </a:spcBef>
              <a:buFont typeface="Calibri"/>
              <a:buChar char="-"/>
              <a:tabLst>
                <a:tab pos="135890" algn="l"/>
              </a:tabLst>
            </a:pPr>
            <a:r>
              <a:rPr sz="1800" spc="-10" dirty="0">
                <a:latin typeface="Calibri"/>
                <a:cs typeface="Calibri"/>
              </a:rPr>
              <a:t>педагогические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работники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обязаны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осуществлять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свою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005FAC"/>
                </a:solidFill>
                <a:latin typeface="Calibri"/>
                <a:cs typeface="Calibri"/>
              </a:rPr>
              <a:t>на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высоком</a:t>
            </a:r>
            <a:r>
              <a:rPr sz="1800" b="1" spc="220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профессиональном</a:t>
            </a:r>
            <a:r>
              <a:rPr sz="1800" b="1" spc="229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уровне</a:t>
            </a:r>
            <a:r>
              <a:rPr sz="1800" b="1" spc="225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на</a:t>
            </a:r>
            <a:r>
              <a:rPr sz="1800" b="1" spc="220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основе</a:t>
            </a:r>
            <a:r>
              <a:rPr sz="1800" b="1" spc="229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традиционных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российских</a:t>
            </a:r>
            <a:r>
              <a:rPr sz="1800" b="1" spc="8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005FAC"/>
                </a:solidFill>
                <a:latin typeface="Calibri"/>
                <a:cs typeface="Calibri"/>
              </a:rPr>
              <a:t>духовно-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нравственных</a:t>
            </a:r>
            <a:r>
              <a:rPr sz="1800" b="1" spc="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ценностей</a:t>
            </a:r>
            <a:r>
              <a:rPr sz="1800" b="1" spc="9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принятых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российском </a:t>
            </a:r>
            <a:r>
              <a:rPr sz="1800" dirty="0">
                <a:latin typeface="Calibri"/>
                <a:cs typeface="Calibri"/>
              </a:rPr>
              <a:t>обществе</a:t>
            </a:r>
            <a:r>
              <a:rPr sz="1800" spc="1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правил</a:t>
            </a:r>
            <a:r>
              <a:rPr sz="1800" spc="1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норм</a:t>
            </a:r>
            <a:r>
              <a:rPr sz="1800" spc="1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поведения</a:t>
            </a:r>
            <a:r>
              <a:rPr sz="1800" spc="1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интересах</a:t>
            </a:r>
            <a:r>
              <a:rPr sz="1800" spc="1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человека,</a:t>
            </a:r>
            <a:r>
              <a:rPr sz="1800" spc="135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семьи, </a:t>
            </a:r>
            <a:r>
              <a:rPr sz="1800" dirty="0">
                <a:latin typeface="Calibri"/>
                <a:cs typeface="Calibri"/>
              </a:rPr>
              <a:t>общества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государства;</a:t>
            </a:r>
            <a:endParaRPr sz="1800">
              <a:latin typeface="Calibri"/>
              <a:cs typeface="Calibri"/>
            </a:endParaRPr>
          </a:p>
          <a:p>
            <a:pPr marL="12700" marR="5080" indent="143510" algn="just">
              <a:lnSpc>
                <a:spcPct val="90000"/>
              </a:lnSpc>
              <a:spcBef>
                <a:spcPts val="1010"/>
              </a:spcBef>
              <a:buChar char="-"/>
              <a:tabLst>
                <a:tab pos="156210" algn="l"/>
              </a:tabLst>
            </a:pPr>
            <a:r>
              <a:rPr sz="1800" dirty="0">
                <a:latin typeface="Calibri"/>
                <a:cs typeface="Calibri"/>
              </a:rPr>
              <a:t>формировать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процессе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педагогической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деятельности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обучающихся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чувство</a:t>
            </a:r>
            <a:r>
              <a:rPr sz="1800" b="1" spc="11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патриотизма,</a:t>
            </a:r>
            <a:r>
              <a:rPr sz="1800" b="1" spc="114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уважение</a:t>
            </a:r>
            <a:r>
              <a:rPr sz="1800" b="1" spc="114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к</a:t>
            </a:r>
            <a:r>
              <a:rPr sz="1800" b="1" spc="11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памяти</a:t>
            </a:r>
            <a:r>
              <a:rPr sz="1800" b="1" spc="10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защитников</a:t>
            </a:r>
            <a:r>
              <a:rPr sz="1800" b="1" spc="114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Отечества</a:t>
            </a:r>
            <a:r>
              <a:rPr sz="1800" b="1" spc="11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spc="-50" dirty="0">
                <a:solidFill>
                  <a:srgbClr val="005FAC"/>
                </a:solidFill>
                <a:latin typeface="Calibri"/>
                <a:cs typeface="Calibri"/>
              </a:rPr>
              <a:t>и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подвигам</a:t>
            </a:r>
            <a:r>
              <a:rPr sz="1800" b="1" spc="2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Героев</a:t>
            </a:r>
            <a:r>
              <a:rPr sz="1800" b="1" spc="2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Отечества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,</a:t>
            </a:r>
            <a:r>
              <a:rPr sz="1800" spc="2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закону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правопорядку,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человеку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труда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и </a:t>
            </a:r>
            <a:r>
              <a:rPr sz="1800" dirty="0">
                <a:latin typeface="Calibri"/>
                <a:cs typeface="Calibri"/>
              </a:rPr>
              <a:t>старшему</a:t>
            </a:r>
            <a:r>
              <a:rPr sz="1800" spc="1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поколению,</a:t>
            </a:r>
            <a:r>
              <a:rPr sz="1800" spc="1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взаимное</a:t>
            </a:r>
            <a:r>
              <a:rPr sz="1800" spc="14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уважение,</a:t>
            </a:r>
            <a:r>
              <a:rPr sz="1800" spc="145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бережное</a:t>
            </a:r>
            <a:r>
              <a:rPr sz="1800" b="1" spc="1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отношение</a:t>
            </a:r>
            <a:r>
              <a:rPr sz="1800" b="1" spc="1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spc="-50" dirty="0">
                <a:solidFill>
                  <a:srgbClr val="005FAC"/>
                </a:solidFill>
                <a:latin typeface="Calibri"/>
                <a:cs typeface="Calibri"/>
              </a:rPr>
              <a:t>к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культурному</a:t>
            </a:r>
            <a:r>
              <a:rPr sz="1800" b="1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наследию</a:t>
            </a:r>
            <a:r>
              <a:rPr sz="1800" b="1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b="1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традициям</a:t>
            </a:r>
            <a:r>
              <a:rPr sz="1800" b="1" spc="-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многонационального</a:t>
            </a:r>
            <a:r>
              <a:rPr sz="1800" b="1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народа</a:t>
            </a:r>
            <a:r>
              <a:rPr sz="1800" b="1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005FAC"/>
                </a:solidFill>
                <a:latin typeface="Calibri"/>
                <a:cs typeface="Calibri"/>
              </a:rPr>
              <a:t>РФ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;</a:t>
            </a:r>
            <a:endParaRPr sz="1800">
              <a:latin typeface="Calibri"/>
              <a:cs typeface="Calibri"/>
            </a:endParaRPr>
          </a:p>
          <a:p>
            <a:pPr marL="204470" indent="-191770" algn="just">
              <a:lnSpc>
                <a:spcPts val="2050"/>
              </a:lnSpc>
              <a:spcBef>
                <a:spcPts val="775"/>
              </a:spcBef>
              <a:buChar char="-"/>
              <a:tabLst>
                <a:tab pos="204470" algn="l"/>
              </a:tabLst>
            </a:pPr>
            <a:r>
              <a:rPr sz="1800" dirty="0">
                <a:latin typeface="Calibri"/>
                <a:cs typeface="Calibri"/>
              </a:rPr>
              <a:t>развивать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</a:t>
            </a:r>
            <a:r>
              <a:rPr sz="1800" spc="459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обучающихся</a:t>
            </a:r>
            <a:r>
              <a:rPr sz="1800" spc="43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трудолюбие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,</a:t>
            </a:r>
            <a:r>
              <a:rPr sz="1800" spc="4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ответственное</a:t>
            </a:r>
            <a:r>
              <a:rPr sz="1800" spc="43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отношение</a:t>
            </a:r>
            <a:r>
              <a:rPr sz="1800" spc="44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к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ts val="2050"/>
              </a:lnSpc>
            </a:pPr>
            <a:r>
              <a:rPr sz="1800" spc="-10" dirty="0">
                <a:latin typeface="Calibri"/>
                <a:cs typeface="Calibri"/>
              </a:rPr>
              <a:t>профессиональной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добровольческой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(волонтерской)</a:t>
            </a:r>
            <a:r>
              <a:rPr sz="1800" b="1" spc="-3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деятельности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264" rIns="0" bIns="0" rtlCol="0">
            <a:spAutoFit/>
          </a:bodyPr>
          <a:lstStyle/>
          <a:p>
            <a:pPr marL="67691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Calibri"/>
                <a:cs typeface="Calibri"/>
              </a:rPr>
              <a:t>Основное</a:t>
            </a:r>
            <a:r>
              <a:rPr sz="3600" b="0" spc="-125" dirty="0">
                <a:latin typeface="Calibri"/>
                <a:cs typeface="Calibri"/>
              </a:rPr>
              <a:t> </a:t>
            </a:r>
            <a:r>
              <a:rPr sz="3600" b="0" spc="-25" dirty="0">
                <a:latin typeface="Calibri"/>
                <a:cs typeface="Calibri"/>
              </a:rPr>
              <a:t>содержание</a:t>
            </a:r>
            <a:r>
              <a:rPr sz="3600" b="0" spc="-130" dirty="0">
                <a:latin typeface="Calibri"/>
                <a:cs typeface="Calibri"/>
              </a:rPr>
              <a:t> </a:t>
            </a:r>
            <a:r>
              <a:rPr sz="3600" b="0" spc="-10" dirty="0">
                <a:latin typeface="Calibri"/>
                <a:cs typeface="Calibri"/>
              </a:rPr>
              <a:t>закона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555" y="199771"/>
            <a:ext cx="7350759" cy="96266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800" b="0" spc="-10" dirty="0">
                <a:latin typeface="Calibri"/>
                <a:cs typeface="Calibri"/>
              </a:rPr>
              <a:t>Указ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Президента</a:t>
            </a:r>
            <a:r>
              <a:rPr sz="1800" b="0" spc="-2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РФ</a:t>
            </a:r>
            <a:r>
              <a:rPr sz="1800" b="0" spc="-5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от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09.11.2022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№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spc="-25" dirty="0">
                <a:latin typeface="Calibri"/>
                <a:cs typeface="Calibri"/>
              </a:rPr>
              <a:t>809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13900"/>
              </a:lnSpc>
            </a:pPr>
            <a:r>
              <a:rPr sz="1800" b="0" dirty="0">
                <a:latin typeface="Calibri"/>
                <a:cs typeface="Calibri"/>
              </a:rPr>
              <a:t>«Об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утверждении</a:t>
            </a:r>
            <a:r>
              <a:rPr sz="1800" b="0" spc="-4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Основ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государственной</a:t>
            </a:r>
            <a:r>
              <a:rPr sz="1800" b="0" spc="-15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политики</a:t>
            </a:r>
            <a:r>
              <a:rPr sz="1800" b="0" spc="-4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по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сохранению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spc="-50" dirty="0">
                <a:latin typeface="Calibri"/>
                <a:cs typeface="Calibri"/>
              </a:rPr>
              <a:t>и </a:t>
            </a:r>
            <a:r>
              <a:rPr sz="1800" b="0" dirty="0">
                <a:latin typeface="Calibri"/>
                <a:cs typeface="Calibri"/>
              </a:rPr>
              <a:t>укреплению</a:t>
            </a:r>
            <a:r>
              <a:rPr sz="1800" b="0" spc="-8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традиционных</a:t>
            </a:r>
            <a:r>
              <a:rPr sz="1800" b="0" spc="-7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российских</a:t>
            </a:r>
            <a:r>
              <a:rPr sz="1800" b="0" spc="-50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духовно-нравственных</a:t>
            </a:r>
            <a:r>
              <a:rPr sz="1800" b="0" spc="-95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ценностей»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5314" marR="915035" indent="-942340">
              <a:lnSpc>
                <a:spcPct val="100000"/>
              </a:lnSpc>
              <a:spcBef>
                <a:spcPts val="100"/>
              </a:spcBef>
            </a:pPr>
            <a:r>
              <a:rPr dirty="0"/>
              <a:t>К</a:t>
            </a:r>
            <a:r>
              <a:rPr spc="-20" dirty="0"/>
              <a:t> </a:t>
            </a:r>
            <a:r>
              <a:rPr dirty="0"/>
              <a:t>традиционным</a:t>
            </a:r>
            <a:r>
              <a:rPr spc="-25" dirty="0"/>
              <a:t> </a:t>
            </a:r>
            <a:r>
              <a:rPr spc="-10" dirty="0"/>
              <a:t>ценностям относятся</a:t>
            </a: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400" b="0" dirty="0">
                <a:latin typeface="Calibri"/>
                <a:cs typeface="Calibri"/>
              </a:rPr>
              <a:t>жизнь,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достоинство,</a:t>
            </a:r>
            <a:r>
              <a:rPr sz="1400" b="0" spc="-5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права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и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свободы</a:t>
            </a:r>
            <a:r>
              <a:rPr sz="1400" b="0" spc="-2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человека,</a:t>
            </a:r>
            <a:r>
              <a:rPr sz="1400" b="0" spc="-5" dirty="0">
                <a:latin typeface="Calibri"/>
                <a:cs typeface="Calibri"/>
              </a:rPr>
              <a:t> </a:t>
            </a:r>
            <a:r>
              <a:rPr sz="1400" b="0" spc="-10" dirty="0">
                <a:solidFill>
                  <a:srgbClr val="005FAC"/>
                </a:solidFill>
                <a:latin typeface="Calibri"/>
                <a:cs typeface="Calibri"/>
              </a:rPr>
              <a:t>патриотизм, </a:t>
            </a:r>
            <a:r>
              <a:rPr sz="1400" b="0" spc="-10" dirty="0">
                <a:latin typeface="Calibri"/>
                <a:cs typeface="Calibri"/>
              </a:rPr>
              <a:t>гражданственность,</a:t>
            </a:r>
            <a:r>
              <a:rPr sz="1400" b="0" spc="5" dirty="0"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служение</a:t>
            </a:r>
            <a:r>
              <a:rPr sz="1400" b="0" spc="-1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Отечеству</a:t>
            </a:r>
            <a:r>
              <a:rPr sz="1400" b="0" spc="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400" b="0" spc="1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spc="-10" dirty="0">
                <a:solidFill>
                  <a:srgbClr val="005FAC"/>
                </a:solidFill>
                <a:latin typeface="Calibri"/>
                <a:cs typeface="Calibri"/>
              </a:rPr>
              <a:t>ответственность</a:t>
            </a:r>
            <a:r>
              <a:rPr sz="1400" b="0" spc="-1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spc="-25" dirty="0">
                <a:solidFill>
                  <a:srgbClr val="005FAC"/>
                </a:solidFill>
                <a:latin typeface="Calibri"/>
                <a:cs typeface="Calibri"/>
              </a:rPr>
              <a:t>за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его</a:t>
            </a:r>
            <a:r>
              <a:rPr sz="1400" b="0" spc="-5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spc="-10" dirty="0">
                <a:solidFill>
                  <a:srgbClr val="005FAC"/>
                </a:solidFill>
                <a:latin typeface="Calibri"/>
                <a:cs typeface="Calibri"/>
              </a:rPr>
              <a:t>судьбу,</a:t>
            </a:r>
            <a:r>
              <a:rPr sz="1400" b="0" spc="-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высокие</a:t>
            </a:r>
            <a:r>
              <a:rPr sz="1400" b="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нравственные</a:t>
            </a:r>
            <a:r>
              <a:rPr sz="1400" b="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0" dirty="0">
                <a:solidFill>
                  <a:srgbClr val="005FAC"/>
                </a:solidFill>
                <a:latin typeface="Calibri"/>
                <a:cs typeface="Calibri"/>
              </a:rPr>
              <a:t>идеалы</a:t>
            </a:r>
            <a:r>
              <a:rPr sz="1400" b="0" dirty="0">
                <a:latin typeface="Calibri"/>
                <a:cs typeface="Calibri"/>
              </a:rPr>
              <a:t>,</a:t>
            </a:r>
            <a:r>
              <a:rPr sz="1400" b="0" spc="-5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крепкая</a:t>
            </a:r>
            <a:r>
              <a:rPr sz="1400" b="0" spc="-4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семья,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b="0" spc="-10" dirty="0">
                <a:latin typeface="Calibri"/>
                <a:cs typeface="Calibri"/>
              </a:rPr>
              <a:t>созидательный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труд,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приоритет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духовного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spc="-25" dirty="0">
                <a:latin typeface="Calibri"/>
                <a:cs typeface="Calibri"/>
              </a:rPr>
              <a:t>над</a:t>
            </a:r>
            <a:endParaRPr sz="1400">
              <a:latin typeface="Calibri"/>
              <a:cs typeface="Calibri"/>
            </a:endParaRPr>
          </a:p>
          <a:p>
            <a:pPr marL="12700" marR="368300">
              <a:lnSpc>
                <a:spcPct val="100000"/>
              </a:lnSpc>
              <a:spcBef>
                <a:spcPts val="5"/>
              </a:spcBef>
            </a:pPr>
            <a:r>
              <a:rPr sz="1400" b="0" spc="-10" dirty="0">
                <a:latin typeface="Calibri"/>
                <a:cs typeface="Calibri"/>
              </a:rPr>
              <a:t>материальным,</a:t>
            </a:r>
            <a:r>
              <a:rPr sz="1400" b="0" spc="-2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гуманизм,</a:t>
            </a:r>
            <a:r>
              <a:rPr sz="1400" b="0" spc="-10" dirty="0">
                <a:latin typeface="Calibri"/>
                <a:cs typeface="Calibri"/>
              </a:rPr>
              <a:t> милосердие, справедливость, коллективизм,</a:t>
            </a:r>
            <a:r>
              <a:rPr sz="1400" b="0" spc="1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взаимопомощь</a:t>
            </a:r>
            <a:r>
              <a:rPr sz="1400" b="0" dirty="0">
                <a:latin typeface="Calibri"/>
                <a:cs typeface="Calibri"/>
              </a:rPr>
              <a:t> и</a:t>
            </a:r>
            <a:r>
              <a:rPr sz="1400" b="0" spc="2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взаимоуважение,</a:t>
            </a:r>
            <a:endParaRPr sz="1400">
              <a:latin typeface="Calibri"/>
              <a:cs typeface="Calibri"/>
            </a:endParaRPr>
          </a:p>
          <a:p>
            <a:pPr marL="12700" marR="708025">
              <a:lnSpc>
                <a:spcPct val="100000"/>
              </a:lnSpc>
            </a:pPr>
            <a:r>
              <a:rPr sz="1400" b="0" spc="-10" dirty="0">
                <a:latin typeface="Calibri"/>
                <a:cs typeface="Calibri"/>
              </a:rPr>
              <a:t>историческая</a:t>
            </a:r>
            <a:r>
              <a:rPr sz="1400" b="0" spc="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память</a:t>
            </a:r>
            <a:r>
              <a:rPr sz="1400" b="0" spc="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и</a:t>
            </a:r>
            <a:r>
              <a:rPr sz="1400" b="0" spc="2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преемственность</a:t>
            </a:r>
            <a:r>
              <a:rPr sz="1400" b="0" spc="-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поколений, </a:t>
            </a:r>
            <a:r>
              <a:rPr sz="1400" b="0" dirty="0">
                <a:latin typeface="Calibri"/>
                <a:cs typeface="Calibri"/>
              </a:rPr>
              <a:t>единство</a:t>
            </a:r>
            <a:r>
              <a:rPr sz="1400" b="0" spc="-4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народов</a:t>
            </a:r>
            <a:r>
              <a:rPr sz="1400" b="0" spc="-5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России.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8015" y="3011942"/>
            <a:ext cx="3943350" cy="721360"/>
            <a:chOff x="128015" y="3011942"/>
            <a:chExt cx="3943350" cy="7213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447" y="3011942"/>
              <a:ext cx="3460298" cy="1720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3121139"/>
              <a:ext cx="3943350" cy="39853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168" y="3334499"/>
              <a:ext cx="2269998" cy="39853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99136" y="2942336"/>
            <a:ext cx="3742054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005" marR="34290" indent="127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это</a:t>
            </a:r>
            <a:r>
              <a:rPr sz="14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нравственные</a:t>
            </a:r>
            <a:r>
              <a:rPr sz="140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ориентиры,</a:t>
            </a:r>
            <a:r>
              <a:rPr sz="1400" spc="-3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5FAC"/>
                </a:solidFill>
                <a:latin typeface="Calibri"/>
                <a:cs typeface="Calibri"/>
              </a:rPr>
              <a:t>формирующие мировоззрение</a:t>
            </a:r>
            <a:r>
              <a:rPr sz="1400" spc="-3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граждан</a:t>
            </a:r>
            <a:r>
              <a:rPr sz="14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России,</a:t>
            </a:r>
            <a:r>
              <a:rPr sz="1400" spc="-1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5FAC"/>
                </a:solidFill>
                <a:latin typeface="Calibri"/>
                <a:cs typeface="Calibri"/>
              </a:rPr>
              <a:t>передаваемые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от</a:t>
            </a:r>
            <a:r>
              <a:rPr sz="1400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5FAC"/>
                </a:solidFill>
                <a:latin typeface="Calibri"/>
                <a:cs typeface="Calibri"/>
              </a:rPr>
              <a:t>поколения</a:t>
            </a:r>
            <a:r>
              <a:rPr sz="1400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5FAC"/>
                </a:solidFill>
                <a:latin typeface="Calibri"/>
                <a:cs typeface="Calibri"/>
              </a:rPr>
              <a:t>к</a:t>
            </a:r>
            <a:r>
              <a:rPr sz="1400" spc="-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5FAC"/>
                </a:solidFill>
                <a:latin typeface="Calibri"/>
                <a:cs typeface="Calibri"/>
              </a:rPr>
              <a:t>поколению</a:t>
            </a:r>
            <a:r>
              <a:rPr sz="1400" spc="-10" dirty="0">
                <a:latin typeface="Calibri"/>
                <a:cs typeface="Calibri"/>
              </a:rPr>
              <a:t>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лежащие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основе общероссийской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гражданской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идентичности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и </a:t>
            </a:r>
            <a:r>
              <a:rPr sz="1400" dirty="0">
                <a:latin typeface="Calibri"/>
                <a:cs typeface="Calibri"/>
              </a:rPr>
              <a:t>единого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культурного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пространства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страны,</a:t>
            </a:r>
            <a:endParaRPr sz="14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укрепляющие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гражданское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единство,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нашедшие </a:t>
            </a:r>
            <a:r>
              <a:rPr sz="1400" dirty="0">
                <a:latin typeface="Calibri"/>
                <a:cs typeface="Calibri"/>
              </a:rPr>
              <a:t>свое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уникальное,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самобытное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проявление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в </a:t>
            </a:r>
            <a:r>
              <a:rPr sz="1400" dirty="0">
                <a:latin typeface="Calibri"/>
                <a:cs typeface="Calibri"/>
              </a:rPr>
              <a:t>духовном,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историческом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культурном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развитии многонационального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народа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России.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137659" y="2907779"/>
            <a:ext cx="4972050" cy="825500"/>
            <a:chOff x="4137659" y="2907779"/>
            <a:chExt cx="4972050" cy="82550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15071" y="2907779"/>
              <a:ext cx="1171194" cy="39853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95187" y="3121139"/>
              <a:ext cx="3414521" cy="39853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37659" y="3334499"/>
              <a:ext cx="3483101" cy="398538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654507" y="2333370"/>
            <a:ext cx="2505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Традиционные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ценности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885176" y="1278623"/>
            <a:ext cx="1023619" cy="398780"/>
            <a:chOff x="7885176" y="1278623"/>
            <a:chExt cx="1023619" cy="398780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885176" y="1278623"/>
              <a:ext cx="326898" cy="39853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058912" y="1278623"/>
              <a:ext cx="849629" cy="398538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176784" y="1491983"/>
            <a:ext cx="2437765" cy="398780"/>
            <a:chOff x="176784" y="1491983"/>
            <a:chExt cx="2437765" cy="398780"/>
          </a:xfrm>
        </p:grpSpPr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6784" y="1491983"/>
              <a:ext cx="1242822" cy="39853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60347" y="1491983"/>
              <a:ext cx="337553" cy="39853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38656" y="1491983"/>
              <a:ext cx="1175766" cy="398538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276555" y="1311909"/>
            <a:ext cx="852106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Государственная</a:t>
            </a:r>
            <a:r>
              <a:rPr sz="1400" spc="2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политика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2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сохранению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укреплению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традиционных</a:t>
            </a:r>
            <a:r>
              <a:rPr sz="1400" spc="2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ценностей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реализуется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5FAC"/>
                </a:solidFill>
                <a:latin typeface="Calibri"/>
                <a:cs typeface="Calibri"/>
              </a:rPr>
              <a:t>в</a:t>
            </a:r>
            <a:r>
              <a:rPr sz="1400" b="1" spc="27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5FAC"/>
                </a:solidFill>
                <a:latin typeface="Calibri"/>
                <a:cs typeface="Calibri"/>
              </a:rPr>
              <a:t>области </a:t>
            </a:r>
            <a:r>
              <a:rPr sz="1400" b="1" dirty="0">
                <a:solidFill>
                  <a:srgbClr val="005FAC"/>
                </a:solidFill>
                <a:latin typeface="Calibri"/>
                <a:cs typeface="Calibri"/>
              </a:rPr>
              <a:t>образования</a:t>
            </a:r>
            <a:r>
              <a:rPr sz="1400" b="1" spc="2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400" b="1" spc="2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5FAC"/>
                </a:solidFill>
                <a:latin typeface="Calibri"/>
                <a:cs typeface="Calibri"/>
              </a:rPr>
              <a:t>воспитания,</a:t>
            </a:r>
            <a:r>
              <a:rPr sz="1400" b="1" spc="2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работы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молодежью,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культуры,</a:t>
            </a:r>
            <a:r>
              <a:rPr sz="1400" spc="2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науки,</a:t>
            </a:r>
            <a:r>
              <a:rPr sz="1400" spc="2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межнациональных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межрелигиозных </a:t>
            </a:r>
            <a:r>
              <a:rPr sz="1400" dirty="0">
                <a:latin typeface="Calibri"/>
                <a:cs typeface="Calibri"/>
              </a:rPr>
              <a:t>отношений,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средств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массовой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информации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массовых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коммуникаций,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международного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сотрудничества.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317498"/>
            <a:ext cx="7967345" cy="2707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Работодателям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запретили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увольнять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своей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инициативе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одиноких</a:t>
            </a:r>
            <a:r>
              <a:rPr sz="1600" spc="-10" dirty="0">
                <a:latin typeface="Calibri"/>
                <a:cs typeface="Calibri"/>
              </a:rPr>
              <a:t> родителей,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имеющих </a:t>
            </a:r>
            <a:r>
              <a:rPr sz="1600" dirty="0">
                <a:latin typeface="Calibri"/>
                <a:cs typeface="Calibri"/>
              </a:rPr>
              <a:t>детей</a:t>
            </a:r>
            <a:r>
              <a:rPr sz="1600" spc="8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до</a:t>
            </a:r>
            <a:r>
              <a:rPr sz="1600" spc="8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16</a:t>
            </a:r>
            <a:r>
              <a:rPr sz="1600" spc="8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лет</a:t>
            </a:r>
            <a:r>
              <a:rPr sz="1600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(в</a:t>
            </a:r>
            <a:r>
              <a:rPr sz="1600" i="1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прежней</a:t>
            </a:r>
            <a:r>
              <a:rPr sz="1600" i="1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редакции</a:t>
            </a:r>
            <a:r>
              <a:rPr sz="1600" i="1" spc="80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норма</a:t>
            </a:r>
            <a:r>
              <a:rPr sz="1600" i="1" spc="90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ч.4</a:t>
            </a:r>
            <a:r>
              <a:rPr sz="1600" i="1" spc="80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ст.</a:t>
            </a:r>
            <a:r>
              <a:rPr sz="1600" i="1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261</a:t>
            </a:r>
            <a:r>
              <a:rPr sz="1600" i="1" spc="80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ТК</a:t>
            </a:r>
            <a:r>
              <a:rPr sz="1600" i="1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РФ</a:t>
            </a:r>
            <a:r>
              <a:rPr sz="1600" i="1" spc="85" dirty="0">
                <a:latin typeface="Calibri"/>
                <a:cs typeface="Calibri"/>
              </a:rPr>
              <a:t>  </a:t>
            </a:r>
            <a:r>
              <a:rPr sz="1600" i="1" dirty="0">
                <a:latin typeface="Calibri"/>
                <a:cs typeface="Calibri"/>
              </a:rPr>
              <a:t>содержала</a:t>
            </a:r>
            <a:r>
              <a:rPr sz="1600" i="1" spc="80" dirty="0">
                <a:latin typeface="Calibri"/>
                <a:cs typeface="Calibri"/>
              </a:rPr>
              <a:t>  </a:t>
            </a:r>
            <a:r>
              <a:rPr sz="1600" i="1" spc="-10" dirty="0">
                <a:latin typeface="Calibri"/>
                <a:cs typeface="Calibri"/>
              </a:rPr>
              <a:t>слова</a:t>
            </a:r>
            <a:endParaRPr sz="16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1600" i="1" spc="-10" dirty="0">
                <a:latin typeface="Calibri"/>
                <a:cs typeface="Calibri"/>
              </a:rPr>
              <a:t>«малолетнего </a:t>
            </a:r>
            <a:r>
              <a:rPr sz="1600" i="1" dirty="0">
                <a:latin typeface="Calibri"/>
                <a:cs typeface="Calibri"/>
              </a:rPr>
              <a:t>ребенка</a:t>
            </a:r>
            <a:r>
              <a:rPr sz="1600" i="1" spc="-40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-</a:t>
            </a:r>
            <a:r>
              <a:rPr sz="1600" i="1" spc="-3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ребенка</a:t>
            </a:r>
            <a:r>
              <a:rPr sz="1600" i="1" spc="-3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в</a:t>
            </a:r>
            <a:r>
              <a:rPr sz="1600" i="1" spc="-4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возрасте</a:t>
            </a:r>
            <a:r>
              <a:rPr sz="1600" i="1" spc="-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до</a:t>
            </a:r>
            <a:r>
              <a:rPr sz="1600" i="1" spc="-3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14</a:t>
            </a:r>
            <a:r>
              <a:rPr sz="1600" i="1" spc="-2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лет).</a:t>
            </a:r>
            <a:endParaRPr sz="16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Calibri"/>
                <a:cs typeface="Calibri"/>
              </a:rPr>
              <a:t>В</a:t>
            </a:r>
            <a:r>
              <a:rPr sz="1600" spc="14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ТК</a:t>
            </a:r>
            <a:r>
              <a:rPr sz="1600" spc="1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РФ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внесены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поправки,</a:t>
            </a:r>
            <a:r>
              <a:rPr sz="1600" spc="1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запрещающие</a:t>
            </a:r>
            <a:r>
              <a:rPr sz="1600" spc="14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увольнять</a:t>
            </a:r>
            <a:r>
              <a:rPr sz="1600" spc="1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по</a:t>
            </a:r>
            <a:r>
              <a:rPr sz="1600" spc="1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инициативе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работодателя </a:t>
            </a:r>
            <a:r>
              <a:rPr sz="1600" dirty="0">
                <a:latin typeface="Calibri"/>
                <a:cs typeface="Calibri"/>
              </a:rPr>
              <a:t>одиноких</a:t>
            </a:r>
            <a:r>
              <a:rPr sz="1600" spc="3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матерей,</a:t>
            </a:r>
            <a:r>
              <a:rPr sz="1600" spc="3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воспитывающих</a:t>
            </a:r>
            <a:r>
              <a:rPr sz="1600" spc="3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детей</a:t>
            </a:r>
            <a:r>
              <a:rPr sz="1600" spc="375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в</a:t>
            </a:r>
            <a:r>
              <a:rPr sz="1600" b="1" spc="3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возрасте</a:t>
            </a:r>
            <a:r>
              <a:rPr sz="1600" b="1" spc="3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до</a:t>
            </a:r>
            <a:r>
              <a:rPr sz="1600" b="1" spc="39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16</a:t>
            </a:r>
            <a:r>
              <a:rPr sz="1600" b="1" spc="37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лет,</a:t>
            </a:r>
            <a:r>
              <a:rPr sz="1600" b="1" spc="39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а</a:t>
            </a:r>
            <a:r>
              <a:rPr sz="1600" spc="3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также</a:t>
            </a:r>
            <a:r>
              <a:rPr sz="1600" spc="3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других</a:t>
            </a:r>
            <a:r>
              <a:rPr sz="1600" spc="38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лиц, </a:t>
            </a:r>
            <a:r>
              <a:rPr sz="1600" dirty="0">
                <a:latin typeface="Calibri"/>
                <a:cs typeface="Calibri"/>
              </a:rPr>
              <a:t>воспитывающих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таких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детей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без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матери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(например,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отец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или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опекун).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  <a:tabLst>
                <a:tab pos="533400" algn="l"/>
                <a:tab pos="1513840" algn="l"/>
                <a:tab pos="2790825" algn="l"/>
                <a:tab pos="3425190" algn="l"/>
                <a:tab pos="4510405" algn="l"/>
                <a:tab pos="5379085" algn="l"/>
                <a:tab pos="5629275" algn="l"/>
                <a:tab pos="6421755" algn="l"/>
                <a:tab pos="7737475" algn="l"/>
              </a:tabLst>
            </a:pPr>
            <a:r>
              <a:rPr sz="1600" spc="-20" dirty="0">
                <a:latin typeface="Calibri"/>
                <a:cs typeface="Calibri"/>
              </a:rPr>
              <a:t>Есть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перечень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исключений,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когда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расторгать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договор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50" dirty="0">
                <a:latin typeface="Calibri"/>
                <a:cs typeface="Calibri"/>
              </a:rPr>
              <a:t>с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такими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работниками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по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Calibri"/>
                <a:cs typeface="Calibri"/>
              </a:rPr>
              <a:t>инициативе</a:t>
            </a:r>
            <a:r>
              <a:rPr sz="1600" spc="2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работодателя</a:t>
            </a:r>
            <a:r>
              <a:rPr sz="1600" spc="2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все</a:t>
            </a:r>
            <a:r>
              <a:rPr sz="1600" spc="2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же</a:t>
            </a:r>
            <a:r>
              <a:rPr sz="1600" spc="30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допустимо</a:t>
            </a:r>
            <a:r>
              <a:rPr sz="1600" spc="295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(пункты</a:t>
            </a:r>
            <a:r>
              <a:rPr sz="1600" b="1" spc="2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1,</a:t>
            </a:r>
            <a:r>
              <a:rPr sz="1600" b="1" spc="28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5</a:t>
            </a:r>
            <a:r>
              <a:rPr sz="1600" b="1" spc="2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-</a:t>
            </a:r>
            <a:r>
              <a:rPr sz="1600" b="1" spc="28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8,</a:t>
            </a:r>
            <a:r>
              <a:rPr sz="1600" b="1" spc="2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10</a:t>
            </a:r>
            <a:r>
              <a:rPr sz="1600" b="1" spc="27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или</a:t>
            </a:r>
            <a:r>
              <a:rPr sz="1600" b="1" spc="28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11</a:t>
            </a:r>
            <a:r>
              <a:rPr sz="1600" b="1" spc="29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части</a:t>
            </a:r>
            <a:r>
              <a:rPr sz="1600" b="1" spc="28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5FAC"/>
                </a:solidFill>
                <a:latin typeface="Calibri"/>
                <a:cs typeface="Calibri"/>
              </a:rPr>
              <a:t>первой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статьи</a:t>
            </a:r>
            <a:r>
              <a:rPr sz="1600" b="1" spc="-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81</a:t>
            </a:r>
            <a:r>
              <a:rPr sz="1600" b="1" spc="-1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или</a:t>
            </a:r>
            <a:r>
              <a:rPr sz="1600" b="1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пункт</a:t>
            </a:r>
            <a:r>
              <a:rPr sz="1600" b="1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2</a:t>
            </a:r>
            <a:r>
              <a:rPr sz="1600" b="1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статьи</a:t>
            </a:r>
            <a:r>
              <a:rPr sz="1600" b="1" spc="-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5FAC"/>
                </a:solidFill>
                <a:latin typeface="Calibri"/>
                <a:cs typeface="Calibri"/>
              </a:rPr>
              <a:t>336 ТК</a:t>
            </a:r>
            <a:r>
              <a:rPr sz="1600" b="1" spc="-3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005FAC"/>
                </a:solidFill>
                <a:latin typeface="Calibri"/>
                <a:cs typeface="Calibri"/>
              </a:rPr>
              <a:t>РФ).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10105" y="4000296"/>
            <a:ext cx="68306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5080" indent="-38100">
              <a:lnSpc>
                <a:spcPct val="100000"/>
              </a:lnSpc>
              <a:spcBef>
                <a:spcPts val="100"/>
              </a:spcBef>
              <a:tabLst>
                <a:tab pos="484505" algn="l"/>
                <a:tab pos="2226945" algn="l"/>
                <a:tab pos="3408045" algn="l"/>
                <a:tab pos="3639820" algn="l"/>
                <a:tab pos="4156710" algn="l"/>
                <a:tab pos="4752340" algn="l"/>
                <a:tab pos="6060440" algn="l"/>
              </a:tabLst>
            </a:pPr>
            <a:r>
              <a:rPr sz="1500" i="1" dirty="0">
                <a:latin typeface="Calibri"/>
                <a:cs typeface="Calibri"/>
              </a:rPr>
              <a:t>организации,</a:t>
            </a:r>
            <a:r>
              <a:rPr sz="1500" i="1" spc="105" dirty="0">
                <a:latin typeface="Calibri"/>
                <a:cs typeface="Calibri"/>
              </a:rPr>
              <a:t>  </a:t>
            </a:r>
            <a:r>
              <a:rPr sz="1500" i="1" dirty="0">
                <a:latin typeface="Calibri"/>
                <a:cs typeface="Calibri"/>
              </a:rPr>
              <a:t>увольнение</a:t>
            </a:r>
            <a:r>
              <a:rPr sz="1500" i="1" spc="110" dirty="0">
                <a:latin typeface="Calibri"/>
                <a:cs typeface="Calibri"/>
              </a:rPr>
              <a:t>  </a:t>
            </a:r>
            <a:r>
              <a:rPr sz="1500" i="1" dirty="0">
                <a:latin typeface="Calibri"/>
                <a:cs typeface="Calibri"/>
              </a:rPr>
              <a:t>за</a:t>
            </a:r>
            <a:r>
              <a:rPr sz="1500" i="1" spc="105" dirty="0">
                <a:latin typeface="Calibri"/>
                <a:cs typeface="Calibri"/>
              </a:rPr>
              <a:t>  </a:t>
            </a:r>
            <a:r>
              <a:rPr sz="1500" i="1" dirty="0">
                <a:latin typeface="Calibri"/>
                <a:cs typeface="Calibri"/>
              </a:rPr>
              <a:t>виновные</a:t>
            </a:r>
            <a:r>
              <a:rPr sz="1500" i="1" spc="105" dirty="0">
                <a:latin typeface="Calibri"/>
                <a:cs typeface="Calibri"/>
              </a:rPr>
              <a:t>  </a:t>
            </a:r>
            <a:r>
              <a:rPr sz="1500" i="1" dirty="0">
                <a:latin typeface="Calibri"/>
                <a:cs typeface="Calibri"/>
              </a:rPr>
              <a:t>действия,</a:t>
            </a:r>
            <a:r>
              <a:rPr sz="1500" i="1" spc="100" dirty="0">
                <a:latin typeface="Calibri"/>
                <a:cs typeface="Calibri"/>
              </a:rPr>
              <a:t>  </a:t>
            </a:r>
            <a:r>
              <a:rPr sz="1500" i="1" dirty="0">
                <a:latin typeface="Calibri"/>
                <a:cs typeface="Calibri"/>
              </a:rPr>
              <a:t>представление</a:t>
            </a:r>
            <a:r>
              <a:rPr sz="1500" i="1" spc="110" dirty="0">
                <a:latin typeface="Calibri"/>
                <a:cs typeface="Calibri"/>
              </a:rPr>
              <a:t>  </a:t>
            </a:r>
            <a:r>
              <a:rPr sz="1500" i="1" spc="-10" dirty="0">
                <a:latin typeface="Calibri"/>
                <a:cs typeface="Calibri"/>
              </a:rPr>
              <a:t>подложных </a:t>
            </a:r>
            <a:r>
              <a:rPr sz="1500" i="1" spc="-25" dirty="0">
                <a:latin typeface="Calibri"/>
                <a:cs typeface="Calibri"/>
              </a:rPr>
              <a:t>при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трудоустройстве,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применение,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50" dirty="0">
                <a:latin typeface="Calibri"/>
                <a:cs typeface="Calibri"/>
              </a:rPr>
              <a:t>в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25" dirty="0">
                <a:latin typeface="Calibri"/>
                <a:cs typeface="Calibri"/>
              </a:rPr>
              <a:t>том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числе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однократное,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методов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370" y="4000296"/>
            <a:ext cx="107569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i="1" spc="-10" dirty="0">
                <a:latin typeface="Calibri"/>
                <a:cs typeface="Calibri"/>
              </a:rPr>
              <a:t>(ликвидация документов воспитания,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80210" y="4457801"/>
            <a:ext cx="676020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7905" algn="l"/>
                <a:tab pos="1254125" algn="l"/>
                <a:tab pos="2397760" algn="l"/>
                <a:tab pos="2652395" algn="l"/>
                <a:tab pos="3216275" algn="l"/>
                <a:tab pos="4404995" algn="l"/>
                <a:tab pos="5353050" algn="l"/>
                <a:tab pos="5807710" algn="l"/>
              </a:tabLst>
            </a:pPr>
            <a:r>
              <a:rPr sz="1500" i="1" spc="-10" dirty="0">
                <a:latin typeface="Calibri"/>
                <a:cs typeface="Calibri"/>
              </a:rPr>
              <a:t>связанных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50" dirty="0">
                <a:latin typeface="Calibri"/>
                <a:cs typeface="Calibri"/>
              </a:rPr>
              <a:t>с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физическим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50" dirty="0">
                <a:latin typeface="Calibri"/>
                <a:cs typeface="Calibri"/>
              </a:rPr>
              <a:t>и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(или)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психическим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насилием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25" dirty="0">
                <a:latin typeface="Calibri"/>
                <a:cs typeface="Calibri"/>
              </a:rPr>
              <a:t>над</a:t>
            </a:r>
            <a:r>
              <a:rPr sz="1500" i="1" dirty="0">
                <a:latin typeface="Calibri"/>
                <a:cs typeface="Calibri"/>
              </a:rPr>
              <a:t>	</a:t>
            </a:r>
            <a:r>
              <a:rPr sz="1500" i="1" spc="-10" dirty="0">
                <a:latin typeface="Calibri"/>
                <a:cs typeface="Calibri"/>
              </a:rPr>
              <a:t>личностью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370" y="4686401"/>
            <a:ext cx="25666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spc="-10" dirty="0">
                <a:latin typeface="Calibri"/>
                <a:cs typeface="Calibri"/>
              </a:rPr>
              <a:t>обучающегося,</a:t>
            </a:r>
            <a:r>
              <a:rPr sz="1500" i="1" spc="-15" dirty="0">
                <a:latin typeface="Calibri"/>
                <a:cs typeface="Calibri"/>
              </a:rPr>
              <a:t> </a:t>
            </a:r>
            <a:r>
              <a:rPr sz="1500" i="1" spc="-10" dirty="0">
                <a:latin typeface="Calibri"/>
                <a:cs typeface="Calibri"/>
              </a:rPr>
              <a:t>воспитанника)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87069" y="136905"/>
            <a:ext cx="56540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latin typeface="Calibri"/>
                <a:cs typeface="Calibri"/>
              </a:rPr>
              <a:t>Федеральный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закон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от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14.02.2024</a:t>
            </a:r>
            <a:r>
              <a:rPr b="0" spc="-6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№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12-</a:t>
            </a:r>
            <a:r>
              <a:rPr b="0" spc="-25" dirty="0">
                <a:latin typeface="Calibri"/>
                <a:cs typeface="Calibri"/>
              </a:rPr>
              <a:t>ФЗ</a:t>
            </a:r>
          </a:p>
          <a:p>
            <a:pPr marL="12700" marR="5080">
              <a:lnSpc>
                <a:spcPct val="100000"/>
              </a:lnSpc>
            </a:pPr>
            <a:r>
              <a:rPr b="0" dirty="0">
                <a:latin typeface="Calibri"/>
                <a:cs typeface="Calibri"/>
              </a:rPr>
              <a:t>«О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внесении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изменений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spc="-35" dirty="0">
                <a:latin typeface="Calibri"/>
                <a:cs typeface="Calibri"/>
              </a:rPr>
              <a:t>Трудовой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кодекс </a:t>
            </a:r>
            <a:r>
              <a:rPr b="0" dirty="0">
                <a:latin typeface="Calibri"/>
                <a:cs typeface="Calibri"/>
              </a:rPr>
              <a:t>Российской</a:t>
            </a:r>
            <a:r>
              <a:rPr b="0" spc="-114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Федерации»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069" y="136905"/>
            <a:ext cx="64516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latin typeface="Calibri"/>
                <a:cs typeface="Calibri"/>
              </a:rPr>
              <a:t>Федеральный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закон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от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22.04.2024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№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91-</a:t>
            </a:r>
            <a:r>
              <a:rPr b="0" spc="-25" dirty="0">
                <a:latin typeface="Calibri"/>
                <a:cs typeface="Calibri"/>
              </a:rPr>
              <a:t>ФЗ</a:t>
            </a:r>
          </a:p>
          <a:p>
            <a:pPr marL="12700" marR="5080">
              <a:lnSpc>
                <a:spcPct val="100000"/>
              </a:lnSpc>
            </a:pPr>
            <a:r>
              <a:rPr b="0" dirty="0">
                <a:latin typeface="Calibri"/>
                <a:cs typeface="Calibri"/>
              </a:rPr>
              <a:t>"О</a:t>
            </a:r>
            <a:r>
              <a:rPr b="0" spc="2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внесении</a:t>
            </a:r>
            <a:r>
              <a:rPr b="0" spc="254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изменения</a:t>
            </a:r>
            <a:r>
              <a:rPr b="0" spc="2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</a:t>
            </a:r>
            <a:r>
              <a:rPr b="0" spc="2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статью</a:t>
            </a:r>
            <a:r>
              <a:rPr b="0" spc="2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152</a:t>
            </a:r>
            <a:r>
              <a:rPr b="0" spc="2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Трудового кодекса</a:t>
            </a:r>
            <a:r>
              <a:rPr b="0" spc="-114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Российской</a:t>
            </a:r>
            <a:r>
              <a:rPr b="0" spc="-13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Федерации"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2736" y="2365375"/>
            <a:ext cx="7421245" cy="2541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57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В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ТК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РФ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появится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положение</a:t>
            </a:r>
            <a:r>
              <a:rPr sz="1800" spc="3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3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том,</a:t>
            </a:r>
            <a:r>
              <a:rPr sz="1800" spc="3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что</a:t>
            </a:r>
            <a:r>
              <a:rPr sz="1800" spc="3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оплате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сверхурочной </a:t>
            </a:r>
            <a:r>
              <a:rPr sz="1800" dirty="0">
                <a:latin typeface="Calibri"/>
                <a:cs typeface="Calibri"/>
              </a:rPr>
              <a:t>работы</a:t>
            </a:r>
            <a:r>
              <a:rPr sz="1800" spc="3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надо</a:t>
            </a:r>
            <a:r>
              <a:rPr sz="1800" spc="375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учитывать</a:t>
            </a:r>
            <a:r>
              <a:rPr sz="1800" b="1" spc="37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компенсационные</a:t>
            </a:r>
            <a:r>
              <a:rPr sz="1800" b="1" spc="37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b="1" spc="37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b="1" spc="-10" dirty="0">
                <a:solidFill>
                  <a:srgbClr val="005FAC"/>
                </a:solidFill>
                <a:latin typeface="Calibri"/>
                <a:cs typeface="Calibri"/>
              </a:rPr>
              <a:t>стимулирующие выплаты.</a:t>
            </a:r>
            <a:endParaRPr sz="1800" dirty="0">
              <a:latin typeface="Calibri"/>
              <a:cs typeface="Calibri"/>
            </a:endParaRPr>
          </a:p>
          <a:p>
            <a:pPr marL="12700" marR="52578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Работодатели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обязаны</a:t>
            </a:r>
            <a:r>
              <a:rPr sz="1800" spc="18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пересматривать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условия</a:t>
            </a:r>
            <a:r>
              <a:rPr sz="1800" spc="175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колдоговора, </a:t>
            </a:r>
            <a:r>
              <a:rPr sz="1800" dirty="0">
                <a:latin typeface="Calibri"/>
                <a:cs typeface="Calibri"/>
              </a:rPr>
              <a:t>соглашения,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локального</a:t>
            </a:r>
            <a:r>
              <a:rPr sz="1800" spc="4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акта</a:t>
            </a:r>
            <a:r>
              <a:rPr sz="1800" spc="4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трудового</a:t>
            </a:r>
            <a:r>
              <a:rPr sz="1800" spc="4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договора,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если</a:t>
            </a:r>
            <a:r>
              <a:rPr sz="1800" spc="4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434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них </a:t>
            </a:r>
            <a:r>
              <a:rPr sz="1800" dirty="0">
                <a:latin typeface="Calibri"/>
                <a:cs typeface="Calibri"/>
              </a:rPr>
              <a:t>установили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оплату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сверхурочной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работы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более</a:t>
            </a:r>
            <a:r>
              <a:rPr sz="1800" spc="2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высоком</a:t>
            </a:r>
            <a:r>
              <a:rPr sz="1800" spc="2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размере, </a:t>
            </a:r>
            <a:r>
              <a:rPr sz="1800" dirty="0">
                <a:latin typeface="Calibri"/>
                <a:cs typeface="Calibri"/>
              </a:rPr>
              <a:t>чем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предусмотрено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поправках.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800" dirty="0">
              <a:latin typeface="Calibri"/>
              <a:cs typeface="Calibri"/>
            </a:endParaRPr>
          </a:p>
          <a:p>
            <a:pPr marL="338899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Начало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действия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документа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01.09.2024.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91329" y="1316558"/>
            <a:ext cx="44151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Calibri"/>
                <a:cs typeface="Calibri"/>
              </a:rPr>
              <a:t>В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рамках исполнения</a:t>
            </a:r>
            <a:r>
              <a:rPr sz="1200" i="1" spc="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Постановления</a:t>
            </a:r>
            <a:r>
              <a:rPr sz="1200" i="1" spc="5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Конституционного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Суда </a:t>
            </a:r>
            <a:r>
              <a:rPr sz="1200" i="1" spc="-25" dirty="0">
                <a:latin typeface="Calibri"/>
                <a:cs typeface="Calibri"/>
              </a:rPr>
              <a:t>РФ </a:t>
            </a:r>
            <a:r>
              <a:rPr sz="1200" i="1" dirty="0">
                <a:latin typeface="Calibri"/>
                <a:cs typeface="Calibri"/>
              </a:rPr>
              <a:t>от</a:t>
            </a:r>
            <a:r>
              <a:rPr sz="1200" i="1" spc="35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27.06.2023</a:t>
            </a:r>
            <a:r>
              <a:rPr sz="1200" i="1" spc="36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№</a:t>
            </a:r>
            <a:r>
              <a:rPr sz="1200" i="1" spc="365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35-</a:t>
            </a:r>
            <a:r>
              <a:rPr sz="1200" i="1" dirty="0">
                <a:latin typeface="Calibri"/>
                <a:cs typeface="Calibri"/>
              </a:rPr>
              <a:t>П</a:t>
            </a:r>
            <a:r>
              <a:rPr sz="1200" i="1" spc="35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о</a:t>
            </a:r>
            <a:r>
              <a:rPr sz="1200" i="1" spc="35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признании</a:t>
            </a:r>
            <a:r>
              <a:rPr sz="1200" i="1" spc="35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положения</a:t>
            </a:r>
            <a:r>
              <a:rPr sz="1200" i="1" spc="35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части</a:t>
            </a:r>
            <a:r>
              <a:rPr sz="1200" i="1" spc="360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первой </a:t>
            </a:r>
            <a:r>
              <a:rPr sz="1200" i="1" dirty="0">
                <a:latin typeface="Calibri"/>
                <a:cs typeface="Calibri"/>
              </a:rPr>
              <a:t>статьи</a:t>
            </a:r>
            <a:r>
              <a:rPr sz="1200" i="1" spc="250" dirty="0">
                <a:latin typeface="Calibri"/>
                <a:cs typeface="Calibri"/>
              </a:rPr>
              <a:t>  </a:t>
            </a:r>
            <a:r>
              <a:rPr sz="1200" i="1" dirty="0">
                <a:latin typeface="Calibri"/>
                <a:cs typeface="Calibri"/>
              </a:rPr>
              <a:t>152</a:t>
            </a:r>
            <a:r>
              <a:rPr sz="1200" i="1" spc="260" dirty="0">
                <a:latin typeface="Calibri"/>
                <a:cs typeface="Calibri"/>
              </a:rPr>
              <a:t>  </a:t>
            </a:r>
            <a:r>
              <a:rPr sz="1200" i="1" dirty="0">
                <a:latin typeface="Calibri"/>
                <a:cs typeface="Calibri"/>
              </a:rPr>
              <a:t>Трудового</a:t>
            </a:r>
            <a:r>
              <a:rPr sz="1200" i="1" spc="250" dirty="0">
                <a:latin typeface="Calibri"/>
                <a:cs typeface="Calibri"/>
              </a:rPr>
              <a:t>  </a:t>
            </a:r>
            <a:r>
              <a:rPr sz="1200" i="1" dirty="0">
                <a:latin typeface="Calibri"/>
                <a:cs typeface="Calibri"/>
              </a:rPr>
              <a:t>кодекса</a:t>
            </a:r>
            <a:r>
              <a:rPr sz="1200" i="1" spc="254" dirty="0">
                <a:latin typeface="Calibri"/>
                <a:cs typeface="Calibri"/>
              </a:rPr>
              <a:t>  </a:t>
            </a:r>
            <a:r>
              <a:rPr sz="1200" i="1" dirty="0">
                <a:latin typeface="Calibri"/>
                <a:cs typeface="Calibri"/>
              </a:rPr>
              <a:t>Российской</a:t>
            </a:r>
            <a:r>
              <a:rPr sz="1200" i="1" spc="254" dirty="0">
                <a:latin typeface="Calibri"/>
                <a:cs typeface="Calibri"/>
              </a:rPr>
              <a:t>  </a:t>
            </a:r>
            <a:r>
              <a:rPr sz="1200" i="1" dirty="0">
                <a:latin typeface="Calibri"/>
                <a:cs typeface="Calibri"/>
              </a:rPr>
              <a:t>Федерации</a:t>
            </a:r>
            <a:r>
              <a:rPr sz="1200" i="1" spc="254" dirty="0">
                <a:latin typeface="Calibri"/>
                <a:cs typeface="Calibri"/>
              </a:rPr>
              <a:t>  </a:t>
            </a:r>
            <a:r>
              <a:rPr sz="1200" i="1" spc="-25" dirty="0">
                <a:latin typeface="Calibri"/>
                <a:cs typeface="Calibri"/>
              </a:rPr>
              <a:t>не </a:t>
            </a:r>
            <a:r>
              <a:rPr sz="1200" i="1" spc="-10" dirty="0">
                <a:latin typeface="Calibri"/>
                <a:cs typeface="Calibri"/>
              </a:rPr>
              <a:t>соответствующими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Конституции </a:t>
            </a:r>
            <a:r>
              <a:rPr sz="1200" i="1" spc="-10" dirty="0">
                <a:latin typeface="Calibri"/>
                <a:cs typeface="Calibri"/>
              </a:rPr>
              <a:t>Российской</a:t>
            </a:r>
            <a:r>
              <a:rPr sz="1200" i="1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Федерации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503" y="85090"/>
            <a:ext cx="620903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1F3863"/>
                </a:solidFill>
              </a:rPr>
              <a:t>Федеральный закон от 09.11.2024 </a:t>
            </a:r>
            <a:r>
              <a:rPr lang="ru-RU" sz="1600" dirty="0" smtClean="0">
                <a:solidFill>
                  <a:srgbClr val="1F3863"/>
                </a:solidFill>
              </a:rPr>
              <a:t> </a:t>
            </a:r>
            <a:r>
              <a:rPr sz="1600" dirty="0" smtClean="0">
                <a:solidFill>
                  <a:srgbClr val="1F3863"/>
                </a:solidFill>
              </a:rPr>
              <a:t>N </a:t>
            </a:r>
            <a:r>
              <a:rPr sz="1600" dirty="0">
                <a:solidFill>
                  <a:srgbClr val="1F3863"/>
                </a:solidFill>
              </a:rPr>
              <a:t>381-ФЗ</a:t>
            </a:r>
            <a:endParaRPr sz="1600" dirty="0"/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1F3863"/>
                </a:solidFill>
              </a:rPr>
              <a:t>«О внесении изменения в Трудовой кодекс Российской Федерации»</a:t>
            </a:r>
            <a:endParaRPr sz="1600" dirty="0"/>
          </a:p>
        </p:txBody>
      </p:sp>
      <p:sp>
        <p:nvSpPr>
          <p:cNvPr id="3" name="object 3"/>
          <p:cNvSpPr txBox="1"/>
          <p:nvPr/>
        </p:nvSpPr>
        <p:spPr>
          <a:xfrm>
            <a:off x="857503" y="634110"/>
            <a:ext cx="65805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F3863"/>
                </a:solidFill>
                <a:latin typeface="Trebuchet MS"/>
                <a:cs typeface="Trebuchet MS"/>
              </a:rPr>
              <a:t>(в части закрепления гарантий для работников, выполняющих работу по наставничеству в сфере труда) </a:t>
            </a:r>
            <a:r>
              <a:rPr sz="1200" b="1" dirty="0">
                <a:solidFill>
                  <a:srgbClr val="7E5F00"/>
                </a:solidFill>
                <a:latin typeface="Trebuchet MS"/>
                <a:cs typeface="Trebuchet MS"/>
              </a:rPr>
              <a:t>(начало действия 1 марта 2025 года)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7503" y="1182751"/>
            <a:ext cx="20745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7E7E7E"/>
                </a:solidFill>
                <a:latin typeface="Trebuchet MS"/>
                <a:cs typeface="Trebuchet MS"/>
              </a:rPr>
              <a:t>(глава 55 ст.351.8 ТК РФ)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400" y="1504950"/>
            <a:ext cx="50292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94715" algn="l"/>
                <a:tab pos="1594485" algn="l"/>
                <a:tab pos="2676525" algn="l"/>
                <a:tab pos="3719195" algn="l"/>
              </a:tabLst>
            </a:pPr>
            <a:r>
              <a:rPr sz="1400" dirty="0">
                <a:latin typeface="Calibri" pitchFamily="34" charset="0"/>
                <a:cs typeface="Calibri" pitchFamily="34" charset="0"/>
              </a:rPr>
              <a:t>Трудовой	кодекс	Российской	Федерации	дополнен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3400" y="1733550"/>
            <a:ext cx="46482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25805" algn="l"/>
                <a:tab pos="1593215" algn="l"/>
                <a:tab pos="2548890" algn="l"/>
                <a:tab pos="3761740" algn="l"/>
                <a:tab pos="4632325" algn="l"/>
              </a:tabLst>
            </a:pPr>
            <a:r>
              <a:rPr sz="1400" dirty="0">
                <a:latin typeface="Calibri" pitchFamily="34" charset="0"/>
                <a:cs typeface="Calibri" pitchFamily="34" charset="0"/>
              </a:rPr>
              <a:t>новой	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статьей,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согласно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положениям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которой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под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2038350"/>
            <a:ext cx="4800600" cy="25987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b="1" dirty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наставничеством в сфере труда </a:t>
            </a:r>
            <a:r>
              <a:rPr sz="1400" dirty="0">
                <a:latin typeface="Calibri" pitchFamily="34" charset="0"/>
                <a:cs typeface="Calibri" pitchFamily="34" charset="0"/>
              </a:rPr>
              <a:t>понимается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выполнение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работником</a:t>
            </a:r>
            <a:r>
              <a:rPr sz="1400" dirty="0">
                <a:latin typeface="Calibri" pitchFamily="34" charset="0"/>
                <a:cs typeface="Calibri" pitchFamily="34" charset="0"/>
              </a:rPr>
              <a:t>		на	основании		его	письменного	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согласия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по </a:t>
            </a:r>
            <a:r>
              <a:rPr sz="1400" dirty="0">
                <a:latin typeface="Calibri" pitchFamily="34" charset="0"/>
                <a:cs typeface="Calibri" pitchFamily="34" charset="0"/>
              </a:rPr>
              <a:t>поручению	работодателя		работы	 по	оказанию	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другому </a:t>
            </a:r>
            <a:r>
              <a:rPr sz="1400" dirty="0">
                <a:latin typeface="Calibri" pitchFamily="34" charset="0"/>
                <a:cs typeface="Calibri" pitchFamily="34" charset="0"/>
              </a:rPr>
              <a:t>работнику	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помощи</a:t>
            </a:r>
            <a:r>
              <a:rPr sz="1400" dirty="0">
                <a:latin typeface="Calibri" pitchFamily="34" charset="0"/>
                <a:cs typeface="Calibri" pitchFamily="34" charset="0"/>
              </a:rPr>
              <a:t>	 в	овладении	навыками	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lang="ru-RU" sz="1400" dirty="0">
                <a:latin typeface="Calibri" pitchFamily="34" charset="0"/>
                <a:cs typeface="Calibri" pitchFamily="34" charset="0"/>
              </a:rPr>
              <a:t>р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аботы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на </a:t>
            </a:r>
            <a:r>
              <a:rPr sz="1400" dirty="0">
                <a:latin typeface="Calibri" pitchFamily="34" charset="0"/>
                <a:cs typeface="Calibri" pitchFamily="34" charset="0"/>
              </a:rPr>
              <a:t>производстве	и		(или)	рабочем	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месте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по</a:t>
            </a:r>
            <a:r>
              <a:rPr sz="1400" dirty="0">
                <a:latin typeface="Calibri" pitchFamily="34" charset="0"/>
                <a:cs typeface="Calibri" pitchFamily="34" charset="0"/>
              </a:rPr>
              <a:t>	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lang="ru-RU" sz="1400" dirty="0">
                <a:latin typeface="Calibri" pitchFamily="34" charset="0"/>
                <a:cs typeface="Calibri" pitchFamily="34" charset="0"/>
              </a:rPr>
              <a:t>п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олученной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(получаемой)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другим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работником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профессии </a:t>
            </a: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(специальности).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Предусматривается,</a:t>
            </a:r>
            <a:r>
              <a:rPr lang="ru-RU" sz="1400" dirty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что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наставничество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является 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   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оплачиваемым</a:t>
            </a:r>
            <a:r>
              <a:rPr sz="1400" dirty="0">
                <a:latin typeface="Calibri" pitchFamily="34" charset="0"/>
                <a:cs typeface="Calibri" pitchFamily="34" charset="0"/>
              </a:rPr>
              <a:t>. 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  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Содержание,</a:t>
            </a:r>
            <a:r>
              <a:rPr sz="1400" dirty="0">
                <a:latin typeface="Calibri" pitchFamily="34" charset="0"/>
                <a:cs typeface="Calibri" pitchFamily="34" charset="0"/>
              </a:rPr>
              <a:t>	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  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срок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и    </a:t>
            </a: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и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форма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>
                <a:latin typeface="Calibri" pitchFamily="34" charset="0"/>
                <a:cs typeface="Calibri" pitchFamily="34" charset="0"/>
              </a:rPr>
              <a:t>выполнения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работы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>
                <a:latin typeface="Calibri" pitchFamily="34" charset="0"/>
                <a:cs typeface="Calibri" pitchFamily="34" charset="0"/>
              </a:rPr>
              <a:t>по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наставничеству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должны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 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быть </a:t>
            </a:r>
            <a:r>
              <a:rPr sz="1400" dirty="0">
                <a:latin typeface="Calibri" pitchFamily="34" charset="0"/>
                <a:cs typeface="Calibri" pitchFamily="34" charset="0"/>
              </a:rPr>
              <a:t>указаны </a:t>
            </a:r>
            <a:r>
              <a:rPr sz="1400" b="1" dirty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в </a:t>
            </a: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трудовом </a:t>
            </a:r>
            <a:r>
              <a:rPr sz="1400" b="1" dirty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договоре или дополнительном </a:t>
            </a:r>
            <a:endParaRPr lang="ru-RU" sz="1400" b="1" dirty="0" smtClean="0">
              <a:solidFill>
                <a:srgbClr val="1F3863"/>
              </a:solidFill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соглашении </a:t>
            </a:r>
            <a:r>
              <a:rPr lang="ru-RU"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к</a:t>
            </a:r>
            <a:r>
              <a:rPr lang="ru-RU"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трудовому </a:t>
            </a:r>
            <a:r>
              <a:rPr lang="ru-RU"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договору</a:t>
            </a:r>
            <a:r>
              <a:rPr lang="ru-RU"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  </a:t>
            </a:r>
            <a:r>
              <a:rPr sz="1400" b="1" dirty="0" smtClean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dirty="0">
                <a:latin typeface="Calibri" pitchFamily="34" charset="0"/>
                <a:cs typeface="Calibri" pitchFamily="34" charset="0"/>
              </a:rPr>
              <a:t>с 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работником,</a:t>
            </a:r>
            <a:endParaRPr lang="ru-RU" sz="1400" dirty="0" smtClean="0">
              <a:latin typeface="Calibri" pitchFamily="34" charset="0"/>
              <a:cs typeface="Calibri" pitchFamily="34" charset="0"/>
            </a:endParaRPr>
          </a:p>
          <a:p>
            <a:pPr marR="5080" algn="just">
              <a:lnSpc>
                <a:spcPct val="100000"/>
              </a:lnSpc>
              <a:tabLst>
                <a:tab pos="978535" algn="l"/>
                <a:tab pos="1035050" algn="l"/>
                <a:tab pos="1068705" algn="l"/>
                <a:tab pos="1270000" algn="l"/>
                <a:tab pos="1393190" algn="l"/>
                <a:tab pos="1556385" algn="l"/>
                <a:tab pos="1768475" algn="l"/>
                <a:tab pos="2044064" algn="l"/>
                <a:tab pos="2137410" algn="l"/>
                <a:tab pos="2220595" algn="l"/>
                <a:tab pos="2262505" algn="l"/>
                <a:tab pos="2361565" algn="l"/>
                <a:tab pos="2542540" algn="l"/>
                <a:tab pos="2754630" algn="l"/>
                <a:tab pos="2990850" algn="l"/>
                <a:tab pos="3042285" algn="l"/>
                <a:tab pos="3364229" algn="l"/>
                <a:tab pos="3635375" algn="l"/>
                <a:tab pos="3722370" algn="l"/>
                <a:tab pos="3887470" algn="l"/>
                <a:tab pos="3989070" algn="l"/>
                <a:tab pos="4011929" algn="l"/>
                <a:tab pos="4295775" algn="l"/>
                <a:tab pos="4722495" algn="l"/>
              </a:tabLst>
            </a:pPr>
            <a:r>
              <a:rPr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dirty="0">
                <a:latin typeface="Calibri" pitchFamily="34" charset="0"/>
                <a:cs typeface="Calibri" pitchFamily="34" charset="0"/>
              </a:rPr>
              <a:t>которому поручается наставничество.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257800" y="1504950"/>
            <a:ext cx="2514600" cy="28142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  <a:tabLst>
                <a:tab pos="1187450" algn="l"/>
                <a:tab pos="1646555" algn="l"/>
              </a:tabLst>
            </a:pPr>
            <a:r>
              <a:rPr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Разработан</a:t>
            </a:r>
            <a:r>
              <a:rPr lang="ru-RU"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в</a:t>
            </a:r>
            <a:r>
              <a:rPr lang="ru-RU"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рамках</a:t>
            </a:r>
            <a:r>
              <a:rPr lang="ru-RU"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реализации п.1 «б» перечня поручений Президента Российской Федерации от 12.02.2024 №Пр-251ГС, а также в рамках п.9 Плана мероприятий по реализации Долгосрочной программы содействия занятости молодежи на период до 2030 г., утв. Распоряжением Правительства Российской Федерации от 14.12.2021 г. №3581-р)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5850" y="985469"/>
            <a:ext cx="7388225" cy="25975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indent="457200" algn="just">
              <a:lnSpc>
                <a:spcPct val="100000"/>
              </a:lnSpc>
              <a:spcBef>
                <a:spcPts val="95"/>
              </a:spcBef>
            </a:pPr>
            <a:r>
              <a:rPr sz="2400" b="1" dirty="0">
                <a:solidFill>
                  <a:srgbClr val="1F3863"/>
                </a:solidFill>
                <a:latin typeface="Calibri" pitchFamily="34" charset="0"/>
                <a:cs typeface="Calibri" pitchFamily="34" charset="0"/>
              </a:rPr>
              <a:t>Наставничество  в  сфере  труда  признано работой.</a:t>
            </a:r>
            <a:endParaRPr sz="2400" dirty="0">
              <a:latin typeface="Calibri" pitchFamily="34" charset="0"/>
              <a:cs typeface="Calibri" pitchFamily="34" charset="0"/>
            </a:endParaRPr>
          </a:p>
          <a:p>
            <a:pPr marL="12700" marR="5080" indent="457200" algn="just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Calibri" pitchFamily="34" charset="0"/>
                <a:cs typeface="Calibri" pitchFamily="34" charset="0"/>
              </a:rPr>
              <a:t>Определен  порядок  установления  размеров  и условий выплат за наставничество. Работник может досрочно   отказаться   от   наставничества,   а работодатель  -  досрочно  отменить  поручение  о наставничестве, предупредив об этом работника не менее чем за 3 рабочих дня.</a:t>
            </a:r>
            <a:endParaRPr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533400" y="133350"/>
            <a:ext cx="6629400" cy="12076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just" defTabSz="914400" eaLnBrk="1" fontAlgn="auto" latinLnBrk="0" hangingPunct="1">
              <a:lnSpc>
                <a:spcPts val="228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Федеральный закон от 08.08.2024 N 322-ФЗ</a:t>
            </a:r>
          </a:p>
          <a:p>
            <a:pPr marL="12700" marR="5080" lvl="0" indent="0" algn="just" defTabSz="914400" eaLnBrk="1" fontAlgn="auto" latinLnBrk="0" hangingPunct="1">
              <a:lnSpc>
                <a:spcPct val="9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«О внесении изменений в отдельные законодательные акты Российской Федерации» (в части установления института наставничества в сфере профилактики безнадзорности и правонарушений несовершеннолетних)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7E5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(начало действия 5 февраля 2025 года)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7E5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bject 2"/>
          <p:cNvSpPr txBox="1"/>
          <p:nvPr/>
        </p:nvSpPr>
        <p:spPr>
          <a:xfrm>
            <a:off x="609600" y="1504950"/>
            <a:ext cx="3581400" cy="333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0" algn="just" defTabSz="0">
              <a:lnSpc>
                <a:spcPct val="100000"/>
              </a:lnSpc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Внесены изменения в Федеральный закон от 24.06.1999 №120-ФЗ «Об основах системы профилактики безнадзорности и правонарушений несовершеннолетних» </a:t>
            </a:r>
            <a:endParaRPr lang="ru-RU" sz="16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R="6350" algn="just" defTabSz="0">
              <a:lnSpc>
                <a:spcPct val="100000"/>
              </a:lnSpc>
            </a:pPr>
            <a:r>
              <a:rPr lang="ru-RU" sz="1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ru-RU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части установления норм, касающихся наставничества в сфере </a:t>
            </a:r>
            <a:r>
              <a:rPr lang="ru-RU" sz="2400" spc="-337" dirty="0" smtClean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профилактики безнадзорности правонарушений несовершеннолетних </a:t>
            </a:r>
            <a:endParaRPr lang="ru-RU" sz="16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R="6350" algn="just" defTabSz="0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Также предусматривается введение государственной информационной системы профилактики безнадзорности и правонарушений несовершеннолетних</a:t>
            </a:r>
          </a:p>
        </p:txBody>
      </p:sp>
      <p:sp>
        <p:nvSpPr>
          <p:cNvPr id="8" name="object 2"/>
          <p:cNvSpPr txBox="1"/>
          <p:nvPr/>
        </p:nvSpPr>
        <p:spPr>
          <a:xfrm>
            <a:off x="4495800" y="1504950"/>
            <a:ext cx="3581400" cy="345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0" algn="just" defTabSz="0">
              <a:lnSpc>
                <a:spcPct val="100000"/>
              </a:lnSpc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Разработан в целях реализации п. 6а и п.7 перечня поручений Президента Российской Федерации от 12.02.2024 г. №ПР-251ГС.</a:t>
            </a:r>
          </a:p>
          <a:p>
            <a:pPr marR="6350" algn="just" defTabSz="0">
              <a:lnSpc>
                <a:spcPct val="100000"/>
              </a:lnSpc>
            </a:pPr>
            <a:r>
              <a:rPr lang="ru-RU" sz="1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Минпросвещения России наделяется новыми полномочиями в части формирования  реестров наставников, привлекаемых для осуществления индивидуальной профилактической работы с несовершеннолетними, и реестра организаций, участвующих в деятельности по профилактике безнадзорности и правонарушений несовершеннолетних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0915" y="153161"/>
            <a:ext cx="7169784" cy="11813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</a:pPr>
            <a:r>
              <a:rPr sz="1600" dirty="0">
                <a:solidFill>
                  <a:srgbClr val="001F5F"/>
                </a:solidFill>
              </a:rPr>
              <a:t>Федеральный закон от 30.09.2024 N 339-ФЗ</a:t>
            </a:r>
            <a:endParaRPr sz="1600" dirty="0"/>
          </a:p>
          <a:p>
            <a:pPr marL="12700" marR="5080">
              <a:lnSpc>
                <a:spcPct val="90000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</a:rPr>
              <a:t>«О внесении изменений в статью 153 Трудового кодекса Российской Федерации» (в части использования работником дополнительного дня отдыха за работу в выходной или нерабочий праздничный день) </a:t>
            </a:r>
            <a:r>
              <a:rPr lang="ru-RU" sz="1600" dirty="0" smtClean="0">
                <a:solidFill>
                  <a:srgbClr val="001F5F"/>
                </a:solidFill>
              </a:rPr>
              <a:t/>
            </a:r>
            <a:br>
              <a:rPr lang="ru-RU" sz="1600" dirty="0" smtClean="0">
                <a:solidFill>
                  <a:srgbClr val="001F5F"/>
                </a:solidFill>
              </a:rPr>
            </a:br>
            <a:r>
              <a:rPr sz="1600" dirty="0" smtClean="0">
                <a:solidFill>
                  <a:srgbClr val="843B0C"/>
                </a:solidFill>
              </a:rPr>
              <a:t>(</a:t>
            </a:r>
            <a:r>
              <a:rPr sz="1600" dirty="0">
                <a:solidFill>
                  <a:srgbClr val="843B0C"/>
                </a:solidFill>
              </a:rPr>
              <a:t>начало действия 1 марта 2025 года)</a:t>
            </a:r>
            <a:endParaRPr sz="1600" dirty="0"/>
          </a:p>
        </p:txBody>
      </p:sp>
      <p:sp>
        <p:nvSpPr>
          <p:cNvPr id="3" name="object 3"/>
          <p:cNvSpPr txBox="1"/>
          <p:nvPr/>
        </p:nvSpPr>
        <p:spPr>
          <a:xfrm>
            <a:off x="870915" y="1469263"/>
            <a:ext cx="4895850" cy="2812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5720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Изменения ТК РФ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обязывают работодателей </a:t>
            </a:r>
            <a:r>
              <a:rPr sz="1400" dirty="0">
                <a:latin typeface="Calibri" pitchFamily="34" charset="0"/>
                <a:cs typeface="Calibri" pitchFamily="34" charset="0"/>
              </a:rPr>
              <a:t>выплачивать при увольнении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компенсацию за неиспользованные дни отдыха за работу в выходные и праздники. </a:t>
            </a:r>
            <a:r>
              <a:rPr sz="1400" dirty="0">
                <a:latin typeface="Calibri" pitchFamily="34" charset="0"/>
                <a:cs typeface="Calibri" pitchFamily="34" charset="0"/>
              </a:rPr>
              <a:t>Работник должен получить разницу между повышенной и уже начисленной оплатой. Речь идет обо всех неиспользованных в период трудовой деятельности у конкретного работодателя отгулах.</a:t>
            </a:r>
          </a:p>
          <a:p>
            <a:pPr marL="12700" marR="5080" indent="457200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Уточнено, что взять день отдыха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работник вправе в течение года с даты выполнения обязанностей в выходной или праздник. </a:t>
            </a:r>
            <a:r>
              <a:rPr sz="1400" dirty="0">
                <a:latin typeface="Calibri" pitchFamily="34" charset="0"/>
                <a:cs typeface="Calibri" pitchFamily="34" charset="0"/>
              </a:rPr>
              <a:t>Работник также может присоединить отгул к отпуску в этом периоде.</a:t>
            </a:r>
          </a:p>
          <a:p>
            <a:pPr marL="469900" algn="just">
              <a:lnSpc>
                <a:spcPct val="100000"/>
              </a:lnSpc>
            </a:pPr>
            <a:r>
              <a:rPr sz="1400" dirty="0">
                <a:latin typeface="Calibri" pitchFamily="34" charset="0"/>
                <a:cs typeface="Calibri" pitchFamily="34" charset="0"/>
              </a:rPr>
              <a:t>До вступления в силу указанных изменений следует</a:t>
            </a: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руководствоваться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постановлением Конституционного Суда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0915" y="4304791"/>
            <a:ext cx="4895215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Российской Федерации от 06.12.2023 N 56-П. </a:t>
            </a:r>
            <a:r>
              <a:rPr sz="1400" dirty="0">
                <a:latin typeface="Calibri" pitchFamily="34" charset="0"/>
                <a:cs typeface="Calibri" pitchFamily="34" charset="0"/>
              </a:rPr>
              <a:t>КС РФ обязал при увольнении компенсировать такие отгулы, если работник до увольнения не использовал такой отгул.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43600" y="1504950"/>
            <a:ext cx="255905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Разработан во исполнение Постановления КС РФ от 06.12.2023 N 56-П по делу о проверке </a:t>
            </a:r>
            <a:r>
              <a:rPr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конституционности</a:t>
            </a:r>
            <a:r>
              <a:rPr lang="ru-RU" sz="1400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положений части 4 ст.153 ТК РФ в связи с жалобами граждан Н.А. Варнаковой, Л.Г. Жуковой, О.А. Котивец, Т.С. Кубряк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503" y="24841"/>
            <a:ext cx="624903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</a:rPr>
              <a:t>Федеральный закон от 08.08.2024 N 328-ФЗ</a:t>
            </a:r>
          </a:p>
          <a:p>
            <a:pPr marL="12700">
              <a:lnSpc>
                <a:spcPts val="2280"/>
              </a:lnSpc>
            </a:pPr>
            <a:r>
              <a:rPr sz="1600" dirty="0">
                <a:solidFill>
                  <a:srgbClr val="001F5F"/>
                </a:solidFill>
              </a:rPr>
              <a:t>«О внесении изменений в статьи 29 и 47 Федерального закона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7503" y="574039"/>
            <a:ext cx="7416165" cy="3920753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4825">
              <a:lnSpc>
                <a:spcPts val="2160"/>
              </a:lnSpc>
              <a:spcBef>
                <a:spcPts val="375"/>
              </a:spcBef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«Об образовании в Российской Федерации» (в части снижения документационной нагрузки на педагогических работников) </a:t>
            </a:r>
            <a:r>
              <a:rPr sz="1400" b="1" dirty="0">
                <a:solidFill>
                  <a:srgbClr val="843B0C"/>
                </a:solidFill>
                <a:latin typeface="Calibri" pitchFamily="34" charset="0"/>
                <a:cs typeface="Calibri" pitchFamily="34" charset="0"/>
              </a:rPr>
              <a:t>(начало действия 1 марта 2025 года)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49530">
              <a:lnSpc>
                <a:spcPct val="100000"/>
              </a:lnSpc>
            </a:pPr>
            <a:r>
              <a:rPr sz="14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часть 6.1</a:t>
            </a:r>
            <a:r>
              <a:rPr sz="14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 pitchFamily="34" charset="0"/>
                <a:cs typeface="Calibri" pitchFamily="34" charset="0"/>
              </a:rPr>
              <a:t> </a:t>
            </a:r>
            <a:r>
              <a:rPr sz="14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 pitchFamily="34" charset="0"/>
                <a:cs typeface="Calibri" pitchFamily="34" charset="0"/>
                <a:hlinkClick r:id="rId3"/>
              </a:rPr>
              <a:t>статья 47: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26034" marR="5080" indent="356870" algn="just">
              <a:lnSpc>
                <a:spcPct val="97700"/>
              </a:lnSpc>
              <a:spcBef>
                <a:spcPts val="335"/>
              </a:spcBef>
            </a:pPr>
            <a:r>
              <a:rPr sz="1400" b="1" dirty="0">
                <a:latin typeface="Calibri" pitchFamily="34" charset="0"/>
                <a:cs typeface="Calibri" pitchFamily="34" charset="0"/>
              </a:rPr>
              <a:t>полномочия Минпросвещения России по утверждению перечня документов, подготовка которых осуществляется педагогическими работниками при реализации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основных общеобразовательных 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программ, образовательных программ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среднего профессионального образования 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(подпункт 4.2.52(6) Положения о Министерстве просвещения Российской Федерации, утв. постановлением Правительства Российской Федерации от 28.07.2018 N 884 с изменениями от 17.10.2024 N 1389; Приказ Минпросвещения России от 06.11.2024 N 779 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</a:t>
            </a:r>
            <a:r>
              <a:rPr sz="1400" b="1" dirty="0" err="1">
                <a:latin typeface="Calibri" pitchFamily="34" charset="0"/>
                <a:cs typeface="Calibri" pitchFamily="34" charset="0"/>
              </a:rPr>
              <a:t>профессионального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 err="1" smtClean="0">
                <a:latin typeface="Calibri" pitchFamily="34" charset="0"/>
                <a:cs typeface="Calibri" pitchFamily="34" charset="0"/>
              </a:rPr>
              <a:t>образования</a:t>
            </a:r>
            <a:r>
              <a:rPr sz="1400" b="1" dirty="0" smtClean="0">
                <a:latin typeface="Calibri" pitchFamily="34" charset="0"/>
                <a:cs typeface="Calibri" pitchFamily="34" charset="0"/>
              </a:rPr>
              <a:t>")</a:t>
            </a:r>
            <a:r>
              <a:rPr lang="ru-RU" sz="1400" b="1" dirty="0" smtClean="0">
                <a:latin typeface="Calibri" pitchFamily="34" charset="0"/>
                <a:cs typeface="Calibri" pitchFamily="34" charset="0"/>
              </a:rPr>
              <a:t>,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26034" marR="5080" indent="384175" algn="just">
              <a:lnSpc>
                <a:spcPct val="100000"/>
              </a:lnSpc>
              <a:spcBef>
                <a:spcPts val="590"/>
              </a:spcBef>
            </a:pPr>
            <a:r>
              <a:rPr sz="1400" b="1" dirty="0">
                <a:latin typeface="Calibri" pitchFamily="34" charset="0"/>
                <a:cs typeface="Calibri" pitchFamily="34" charset="0"/>
              </a:rPr>
              <a:t>полномочия Министерства науки и высшего образования Российской Федерации по утверждению перечня документов, подготовка которых осуществляется педагогическими работниками при реализации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образовательных программ бакалавриата, программ специалитета, программ магистратуры и программ подготовки научных и научно-педагогических кадров в аспирантуре (адъюнктуре).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590550"/>
            <a:ext cx="7405370" cy="3313728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540"/>
              </a:spcBef>
            </a:pPr>
            <a:r>
              <a:rPr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часть 4 статьи 29 Закона об образовании:</a:t>
            </a:r>
            <a:endParaRPr dirty="0">
              <a:latin typeface="Calibri" pitchFamily="34" charset="0"/>
              <a:cs typeface="Calibri" pitchFamily="34" charset="0"/>
            </a:endParaRPr>
          </a:p>
          <a:p>
            <a:pPr marL="18415" marR="5080" algn="just">
              <a:lnSpc>
                <a:spcPct val="90000"/>
              </a:lnSpc>
              <a:spcBef>
                <a:spcPts val="1725"/>
              </a:spcBef>
              <a:tabLst>
                <a:tab pos="2603500" algn="l"/>
                <a:tab pos="5205095" algn="l"/>
              </a:tabLst>
            </a:pPr>
            <a:r>
              <a:rPr b="1" dirty="0">
                <a:solidFill>
                  <a:srgbClr val="006FC0"/>
                </a:solidFill>
                <a:latin typeface="Calibri" pitchFamily="34" charset="0"/>
                <a:cs typeface="Calibri" pitchFamily="34" charset="0"/>
              </a:rPr>
              <a:t>право  </a:t>
            </a:r>
            <a:r>
              <a:rPr dirty="0">
                <a:latin typeface="Calibri" pitchFamily="34" charset="0"/>
                <a:cs typeface="Calibri" pitchFamily="34" charset="0"/>
              </a:rPr>
              <a:t>образовательной  организации  не  предоставлять организациям,   государственным   органам   и   органам местного самоуправления информацию и документы при отсутствии	оснований</a:t>
            </a:r>
            <a:r>
              <a:rPr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dirty="0" smtClean="0">
                <a:latin typeface="Calibri" pitchFamily="34" charset="0"/>
                <a:cs typeface="Calibri" pitchFamily="34" charset="0"/>
              </a:rPr>
              <a:t>предусмотренных </a:t>
            </a:r>
            <a:r>
              <a:rPr dirty="0">
                <a:latin typeface="Calibri" pitchFamily="34" charset="0"/>
                <a:cs typeface="Calibri" pitchFamily="34" charset="0"/>
              </a:rPr>
              <a:t>законодательством </a:t>
            </a:r>
            <a:r>
              <a:rPr dirty="0" err="1">
                <a:latin typeface="Calibri" pitchFamily="34" charset="0"/>
                <a:cs typeface="Calibri" pitchFamily="34" charset="0"/>
              </a:rPr>
              <a:t>Российской</a:t>
            </a:r>
            <a:r>
              <a:rPr dirty="0">
                <a:latin typeface="Calibri" pitchFamily="34" charset="0"/>
                <a:cs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  <a:cs typeface="Calibri" pitchFamily="34" charset="0"/>
              </a:rPr>
              <a:t>Федерации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;</a:t>
            </a:r>
            <a:endParaRPr dirty="0">
              <a:latin typeface="Calibri" pitchFamily="34" charset="0"/>
              <a:cs typeface="Calibri" pitchFamily="34" charset="0"/>
            </a:endParaRPr>
          </a:p>
          <a:p>
            <a:pPr marL="18415" marR="5080" indent="60960" algn="just">
              <a:lnSpc>
                <a:spcPct val="90000"/>
              </a:lnSpc>
              <a:spcBef>
                <a:spcPts val="1000"/>
              </a:spcBef>
            </a:pPr>
            <a:r>
              <a:rPr b="1" dirty="0">
                <a:solidFill>
                  <a:srgbClr val="006FC0"/>
                </a:solidFill>
                <a:latin typeface="Calibri" pitchFamily="34" charset="0"/>
                <a:cs typeface="Calibri" pitchFamily="34" charset="0"/>
              </a:rPr>
              <a:t>обязанность </a:t>
            </a:r>
            <a:r>
              <a:rPr dirty="0">
                <a:latin typeface="Calibri" pitchFamily="34" charset="0"/>
                <a:cs typeface="Calibri" pitchFamily="34" charset="0"/>
              </a:rPr>
              <a:t>руководителя (заместителя руководителя) образовательной организации предоставлять информацию и документы о деятельности образовательной организации по обращению гражданина, организации либо должностного лица государственного органа или органа местного самоуправления при наличии оснований и в порядке, которые предусмотрены законодательством Российской Федерации.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266571"/>
            <a:ext cx="738441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  <a:tabLst>
                <a:tab pos="859790" algn="l"/>
                <a:tab pos="1313815" algn="l"/>
                <a:tab pos="2941955" algn="l"/>
                <a:tab pos="3825875" algn="l"/>
                <a:tab pos="4415790" algn="l"/>
                <a:tab pos="5918835" algn="l"/>
                <a:tab pos="6250940" algn="l"/>
              </a:tabLst>
            </a:pPr>
            <a:r>
              <a:rPr sz="1800" spc="-10" dirty="0">
                <a:latin typeface="Calibri"/>
                <a:cs typeface="Calibri"/>
              </a:rPr>
              <a:t>Статья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46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Федерального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закона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"Об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образовании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в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Российской </a:t>
            </a:r>
            <a:r>
              <a:rPr sz="1800" dirty="0">
                <a:latin typeface="Calibri"/>
                <a:cs typeface="Calibri"/>
              </a:rPr>
              <a:t>Федерации"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дополнена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частью</a:t>
            </a:r>
            <a:r>
              <a:rPr sz="18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3.1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следующего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содержания: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888363"/>
            <a:ext cx="2927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82520" algn="l"/>
              </a:tabLst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"Совершеннолетние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лица,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2134946"/>
            <a:ext cx="26003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7989" algn="l"/>
              </a:tabLst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программам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среднего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9796" y="1888363"/>
            <a:ext cx="4364990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7335">
              <a:lnSpc>
                <a:spcPts val="2050"/>
              </a:lnSpc>
              <a:spcBef>
                <a:spcPts val="100"/>
              </a:spcBef>
              <a:tabLst>
                <a:tab pos="1980564" algn="l"/>
                <a:tab pos="2593340" algn="l"/>
              </a:tabLst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обучающиеся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по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образовательным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0"/>
              </a:lnSpc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профессионального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03111" y="2134946"/>
            <a:ext cx="19735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20850" algn="l"/>
              </a:tabLst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образования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по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0473" y="2382392"/>
            <a:ext cx="7386320" cy="12877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15"/>
              </a:spcBef>
            </a:pP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специальностям,</a:t>
            </a:r>
            <a:r>
              <a:rPr sz="1800" spc="39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входящим</a:t>
            </a:r>
            <a:r>
              <a:rPr sz="1800" spc="39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в</a:t>
            </a:r>
            <a:r>
              <a:rPr sz="1800" spc="39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укрупненную</a:t>
            </a:r>
            <a:r>
              <a:rPr sz="1800" spc="39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группу</a:t>
            </a:r>
            <a:r>
              <a:rPr sz="1800" spc="39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специальностей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"Образование</a:t>
            </a:r>
            <a:r>
              <a:rPr sz="1800" spc="215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spc="215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педагогические</a:t>
            </a:r>
            <a:r>
              <a:rPr sz="1800" spc="220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науки",</a:t>
            </a:r>
            <a:r>
              <a:rPr sz="1800" spc="210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spc="215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успешно</a:t>
            </a:r>
            <a:r>
              <a:rPr sz="1800" spc="215" dirty="0">
                <a:solidFill>
                  <a:srgbClr val="005FAC"/>
                </a:solidFill>
                <a:latin typeface="Calibri"/>
                <a:cs typeface="Calibri"/>
              </a:rPr>
              <a:t>  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прошедшие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промежуточные</a:t>
            </a:r>
            <a:r>
              <a:rPr sz="1800" spc="5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аттестации,</a:t>
            </a:r>
            <a:r>
              <a:rPr sz="1800" spc="6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в</a:t>
            </a:r>
            <a:r>
              <a:rPr sz="1800" spc="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последний</a:t>
            </a:r>
            <a:r>
              <a:rPr sz="1800" spc="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год</a:t>
            </a:r>
            <a:r>
              <a:rPr sz="1800" spc="50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обучения</a:t>
            </a:r>
            <a:r>
              <a:rPr sz="1800" spc="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допускаются</a:t>
            </a:r>
            <a:r>
              <a:rPr sz="1800" spc="45" dirty="0">
                <a:solidFill>
                  <a:srgbClr val="005FAC"/>
                </a:solidFill>
                <a:latin typeface="Calibri"/>
                <a:cs typeface="Calibri"/>
              </a:rPr>
              <a:t>  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к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занятию</a:t>
            </a:r>
            <a:r>
              <a:rPr sz="18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педагогической</a:t>
            </a:r>
            <a:r>
              <a:rPr sz="18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деятельностью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по</a:t>
            </a:r>
            <a:r>
              <a:rPr sz="1800" spc="-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образовательным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программам дошкольного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образования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начального</a:t>
            </a:r>
            <a:r>
              <a:rPr sz="1800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общего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образования."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8699398" cy="721360"/>
          </a:xfrm>
          <a:prstGeom prst="rect">
            <a:avLst/>
          </a:prstGeom>
        </p:spPr>
        <p:txBody>
          <a:bodyPr vert="horz" wrap="square" lIns="0" tIns="188264" rIns="0" bIns="0" rtlCol="0">
            <a:spAutoFit/>
          </a:bodyPr>
          <a:lstStyle/>
          <a:p>
            <a:pPr marL="67691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Calibri"/>
                <a:cs typeface="Calibri"/>
              </a:rPr>
              <a:t>Основное</a:t>
            </a:r>
            <a:r>
              <a:rPr sz="3600" b="0" spc="-125" dirty="0">
                <a:latin typeface="Calibri"/>
                <a:cs typeface="Calibri"/>
              </a:rPr>
              <a:t> </a:t>
            </a:r>
            <a:r>
              <a:rPr sz="3600" b="0" spc="-25" dirty="0">
                <a:latin typeface="Calibri"/>
                <a:cs typeface="Calibri"/>
              </a:rPr>
              <a:t>содержание</a:t>
            </a:r>
            <a:r>
              <a:rPr sz="3600" b="0" spc="-130" dirty="0">
                <a:latin typeface="Calibri"/>
                <a:cs typeface="Calibri"/>
              </a:rPr>
              <a:t> </a:t>
            </a:r>
            <a:r>
              <a:rPr sz="3600" b="0" spc="-10" dirty="0">
                <a:latin typeface="Calibri"/>
                <a:cs typeface="Calibri"/>
              </a:rPr>
              <a:t>закона</a:t>
            </a:r>
            <a:endParaRPr sz="3600" dirty="0">
              <a:latin typeface="Calibri"/>
              <a:cs typeface="Calibri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381727" cy="135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Номер слайда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15900"/>
            <a:ext cx="7086600" cy="12076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ts val="2280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</a:rPr>
              <a:t>Федеральный закон от 08.08.2024 N 252-ФЗ</a:t>
            </a:r>
          </a:p>
          <a:p>
            <a:pPr marL="12700" marR="5080" algn="just">
              <a:lnSpc>
                <a:spcPct val="90000"/>
              </a:lnSpc>
              <a:spcBef>
                <a:spcPts val="120"/>
              </a:spcBef>
            </a:pPr>
            <a:r>
              <a:rPr sz="1600" dirty="0">
                <a:solidFill>
                  <a:srgbClr val="001F5F"/>
                </a:solidFill>
              </a:rPr>
              <a:t>«О внесении изменений в отдельные законодательные акты Российской Федерации» (в части участия Российской академии наук в экспертизе учебников и разработанных в комплекте с ними учебных пособий) </a:t>
            </a:r>
            <a:r>
              <a:rPr lang="ru-RU" sz="1600" dirty="0" smtClean="0">
                <a:solidFill>
                  <a:srgbClr val="001F5F"/>
                </a:solidFill>
              </a:rPr>
              <a:t/>
            </a:r>
            <a:br>
              <a:rPr lang="ru-RU" sz="1600" dirty="0" smtClean="0">
                <a:solidFill>
                  <a:srgbClr val="001F5F"/>
                </a:solidFill>
              </a:rPr>
            </a:br>
            <a:r>
              <a:rPr sz="1600" dirty="0" smtClean="0">
                <a:solidFill>
                  <a:srgbClr val="C55A11"/>
                </a:solidFill>
              </a:rPr>
              <a:t>(</a:t>
            </a:r>
            <a:r>
              <a:rPr sz="1600" dirty="0">
                <a:solidFill>
                  <a:srgbClr val="C55A11"/>
                </a:solidFill>
              </a:rPr>
              <a:t>начало действия 19 августа 2024 года)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001" y="1885950"/>
            <a:ext cx="7467599" cy="2087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299"/>
              </a:lnSpc>
              <a:spcBef>
                <a:spcPts val="95"/>
              </a:spcBef>
            </a:pPr>
            <a:r>
              <a:rPr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Российская академия наук будет </a:t>
            </a:r>
            <a:r>
              <a:rPr sz="140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принимать участие </a:t>
            </a:r>
            <a:r>
              <a:rPr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в экспертизе учебников и разработанных в комплекте с ними учебных пособий </a:t>
            </a:r>
            <a:r>
              <a:rPr sz="1400" dirty="0">
                <a:latin typeface="Calibri" pitchFamily="34" charset="0"/>
                <a:cs typeface="Calibri" pitchFamily="34" charset="0"/>
              </a:rPr>
              <a:t>(часть 6 статьи 18 Федерального закона от 29 декабря 2012 года N 273-ФЗ «Об образовании в Российской Федерации»).</a:t>
            </a: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 dirty="0">
              <a:latin typeface="Calibri" pitchFamily="34" charset="0"/>
              <a:cs typeface="Calibri" pitchFamily="34" charset="0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Одновременно экспертиза учебников и разработанных в комплекте с ними учебных пособий отнесена к </a:t>
            </a:r>
            <a:r>
              <a:rPr sz="140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основным задачам </a:t>
            </a:r>
            <a:r>
              <a:rPr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Российской академии наук </a:t>
            </a:r>
            <a:r>
              <a:rPr sz="1400" dirty="0">
                <a:latin typeface="Calibri" pitchFamily="34" charset="0"/>
                <a:cs typeface="Calibri" pitchFamily="34" charset="0"/>
              </a:rPr>
              <a:t>(пункт 3.1 части 1 статьи 7 Федерального закона от 27 сентября 2013 года </a:t>
            </a:r>
            <a:r>
              <a:rPr dirty="0">
                <a:latin typeface="Calibri" pitchFamily="34" charset="0"/>
                <a:cs typeface="Calibri" pitchFamily="34" charset="0"/>
              </a:rPr>
              <a:t>N </a:t>
            </a:r>
            <a:r>
              <a:rPr dirty="0" smtClean="0">
                <a:latin typeface="Calibri" pitchFamily="34" charset="0"/>
                <a:cs typeface="Calibri" pitchFamily="34" charset="0"/>
              </a:rPr>
              <a:t>253-ФЗ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dirty="0" smtClean="0">
                <a:latin typeface="Calibri" pitchFamily="34" charset="0"/>
                <a:cs typeface="Calibri" pitchFamily="34" charset="0"/>
              </a:rPr>
              <a:t>«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sz="1400" dirty="0">
                <a:latin typeface="Calibri" pitchFamily="34" charset="0"/>
                <a:cs typeface="Calibri" pitchFamily="34" charset="0"/>
              </a:rPr>
              <a:t>Российской академии наук, реорганизации государственных академий наук и внесении  изменений  в  отдельные  законодательные  акты  Российской Федерации»).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33350"/>
            <a:ext cx="544911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1F5F"/>
                </a:solidFill>
              </a:rPr>
              <a:t>Законопроект N 778084-8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894994" y="549097"/>
            <a:ext cx="73926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6870" algn="l"/>
                <a:tab pos="1486535" algn="l"/>
                <a:tab pos="2755900" algn="l"/>
                <a:tab pos="3077845" algn="l"/>
                <a:tab pos="3917315" algn="l"/>
                <a:tab pos="4336415" algn="l"/>
                <a:tab pos="4665980" algn="l"/>
                <a:tab pos="5086350" algn="l"/>
                <a:tab pos="6702425" algn="l"/>
              </a:tabLst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	внесении	изменений	в	статьи	67	и	78	Федерального	закона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4994" y="763015"/>
            <a:ext cx="739076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0080" algn="l"/>
                <a:tab pos="2167890" algn="l"/>
                <a:tab pos="2538095" algn="l"/>
                <a:tab pos="3957320" algn="l"/>
                <a:tab pos="5434330" algn="l"/>
                <a:tab pos="5885180" algn="l"/>
              </a:tabLst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«Об	образовании	в	Российской	Федерации»	(о	необходимости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4994" y="976376"/>
            <a:ext cx="73914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подтверждения иностранными гражданами законности их нахождения на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4994" y="1189736"/>
            <a:ext cx="73914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00480" algn="l"/>
                <a:tab pos="2627630" algn="l"/>
                <a:tab pos="3900804" algn="l"/>
                <a:tab pos="4190365" algn="l"/>
                <a:tab pos="5657850" algn="l"/>
                <a:tab pos="7147559" algn="l"/>
              </a:tabLst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территории	Российской	Федерации	и	прохождения	тестирования	на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4994" y="1402791"/>
            <a:ext cx="479552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знание русского языка при приеме на обучение)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3963" y="1748739"/>
            <a:ext cx="2747645" cy="5514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055"/>
              </a:lnSpc>
              <a:spcBef>
                <a:spcPts val="100"/>
              </a:spcBef>
              <a:tabLst>
                <a:tab pos="2220595" algn="l"/>
              </a:tabLst>
            </a:pPr>
            <a:r>
              <a:rPr sz="1400" b="1" dirty="0" smtClean="0">
                <a:latin typeface="Calibri" pitchFamily="34" charset="0"/>
                <a:cs typeface="Calibri" pitchFamily="34" charset="0"/>
              </a:rPr>
              <a:t>Субъект</a:t>
            </a:r>
            <a:r>
              <a:rPr lang="ru-RU" sz="1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 smtClean="0">
                <a:latin typeface="Calibri" pitchFamily="34" charset="0"/>
                <a:cs typeface="Calibri" pitchFamily="34" charset="0"/>
              </a:rPr>
              <a:t>права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12700" algn="ctr">
              <a:lnSpc>
                <a:spcPts val="2055"/>
              </a:lnSpc>
            </a:pPr>
            <a:r>
              <a:rPr sz="1400" b="1" dirty="0">
                <a:latin typeface="Calibri" pitchFamily="34" charset="0"/>
                <a:cs typeface="Calibri" pitchFamily="34" charset="0"/>
              </a:rPr>
              <a:t>законодательной инициативы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8405" y="3105657"/>
            <a:ext cx="2747645" cy="1002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Calibri" pitchFamily="34" charset="0"/>
                <a:cs typeface="Calibri" pitchFamily="34" charset="0"/>
              </a:rPr>
              <a:t>Дата внесения законопроекта</a:t>
            </a:r>
            <a:endParaRPr sz="1600" dirty="0">
              <a:latin typeface="Calibri" pitchFamily="34" charset="0"/>
              <a:cs typeface="Calibri" pitchFamily="34" charset="0"/>
            </a:endParaRPr>
          </a:p>
          <a:p>
            <a:pPr marL="12700" marR="5080" algn="ctr">
              <a:lnSpc>
                <a:spcPts val="1939"/>
              </a:lnSpc>
              <a:spcBef>
                <a:spcPts val="1985"/>
              </a:spcBef>
              <a:tabLst>
                <a:tab pos="666115" algn="l"/>
                <a:tab pos="1697989" algn="l"/>
                <a:tab pos="2039620" algn="l"/>
              </a:tabLst>
            </a:pPr>
            <a:r>
              <a:rPr sz="1600" b="1" dirty="0">
                <a:latin typeface="Calibri" pitchFamily="34" charset="0"/>
                <a:cs typeface="Calibri" pitchFamily="34" charset="0"/>
              </a:rPr>
              <a:t>Дата	принятия	</a:t>
            </a:r>
            <a:r>
              <a:rPr sz="16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ru-RU" sz="1600" b="1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sz="1600" b="1" dirty="0" smtClean="0">
                <a:latin typeface="Calibri" pitchFamily="34" charset="0"/>
                <a:cs typeface="Calibri" pitchFamily="34" charset="0"/>
              </a:rPr>
              <a:t>третьем </a:t>
            </a:r>
            <a:r>
              <a:rPr sz="1600" b="1" dirty="0">
                <a:latin typeface="Calibri" pitchFamily="34" charset="0"/>
                <a:cs typeface="Calibri" pitchFamily="34" charset="0"/>
              </a:rPr>
              <a:t>чтении</a:t>
            </a:r>
            <a:endParaRPr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8405" y="4370019"/>
            <a:ext cx="2747645" cy="46679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080" algn="ctr">
              <a:lnSpc>
                <a:spcPct val="80000"/>
              </a:lnSpc>
              <a:spcBef>
                <a:spcPts val="530"/>
              </a:spcBef>
            </a:pPr>
            <a:r>
              <a:rPr sz="1600" b="1" dirty="0">
                <a:latin typeface="Calibri" pitchFamily="34" charset="0"/>
                <a:cs typeface="Calibri" pitchFamily="34" charset="0"/>
              </a:rPr>
              <a:t>Прохождение закона в Совете Федерации</a:t>
            </a:r>
            <a:endParaRPr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02126" y="1753311"/>
            <a:ext cx="4487545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95"/>
              </a:spcBef>
            </a:pPr>
            <a:r>
              <a:rPr sz="1200" dirty="0">
                <a:latin typeface="Calibri" pitchFamily="34" charset="0"/>
                <a:cs typeface="Calibri" pitchFamily="34" charset="0"/>
              </a:rPr>
              <a:t>Депутаты Государственной </a:t>
            </a:r>
            <a:r>
              <a:rPr sz="1200" dirty="0" smtClean="0">
                <a:latin typeface="Calibri" pitchFamily="34" charset="0"/>
                <a:cs typeface="Calibri" pitchFamily="34" charset="0"/>
              </a:rPr>
              <a:t>Думы</a:t>
            </a:r>
            <a:r>
              <a:rPr lang="ru-RU" sz="12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sz="1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1200" dirty="0">
                <a:latin typeface="Calibri" pitchFamily="34" charset="0"/>
                <a:cs typeface="Calibri" pitchFamily="34" charset="0"/>
              </a:rPr>
              <a:t>В.В.Володин, И.А.Яровая,</a:t>
            </a:r>
          </a:p>
          <a:p>
            <a:pPr marL="12700">
              <a:lnSpc>
                <a:spcPts val="1825"/>
              </a:lnSpc>
              <a:tabLst>
                <a:tab pos="1201420" algn="l"/>
                <a:tab pos="2430145" algn="l"/>
                <a:tab pos="3576320" algn="l"/>
              </a:tabLst>
            </a:pPr>
            <a:r>
              <a:rPr sz="1200" dirty="0">
                <a:latin typeface="Calibri" pitchFamily="34" charset="0"/>
                <a:cs typeface="Calibri" pitchFamily="34" charset="0"/>
              </a:rPr>
              <a:t>О.В.Морозов,	В.А.Васильев,	Г.А.Зюганов,	Л.Э.Слуцкий</a:t>
            </a:r>
            <a:r>
              <a:rPr sz="1200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ru-RU" sz="1200" dirty="0" smtClean="0">
                <a:latin typeface="Calibri" pitchFamily="34" charset="0"/>
                <a:cs typeface="Calibri" pitchFamily="34" charset="0"/>
              </a:rPr>
              <a:t> С.М. Миронов, А.Г. Нечаев, И.В. Белых, В.И. Пискарев, С.В. Кабышев, Я.Е. Нилов, А.В. Демин, А.Н. Диденко, М.Н. Матвеев.</a:t>
            </a:r>
            <a:endParaRPr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86200" y="3181350"/>
            <a:ext cx="1322452" cy="661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25.11.2024</a:t>
            </a: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11.12.2024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810000" y="4324350"/>
            <a:ext cx="4114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itchFamily="34" charset="0"/>
                <a:cs typeface="Calibri" pitchFamily="34" charset="0"/>
              </a:rPr>
              <a:t>20</a:t>
            </a:r>
            <a:r>
              <a:rPr sz="14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 12. 2024 - одобрить закон, направлен </a:t>
            </a:r>
            <a:r>
              <a:rPr lang="ru-RU" sz="1400" dirty="0">
                <a:latin typeface="Calibri" pitchFamily="34" charset="0"/>
                <a:cs typeface="Calibri" pitchFamily="34" charset="0"/>
              </a:rPr>
              <a:t>П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резиденту </a:t>
            </a:r>
            <a:r>
              <a:rPr lang="ru-RU" sz="1400" dirty="0">
                <a:latin typeface="Calibri" pitchFamily="34" charset="0"/>
                <a:cs typeface="Calibri" pitchFamily="34" charset="0"/>
              </a:rPr>
              <a:t>Р</a:t>
            </a:r>
            <a:r>
              <a:rPr lang="ru-RU" sz="1400" dirty="0" smtClean="0">
                <a:latin typeface="Calibri" pitchFamily="34" charset="0"/>
                <a:cs typeface="Calibri" pitchFamily="34" charset="0"/>
              </a:rPr>
              <a:t>оссийской Федерации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514350"/>
            <a:ext cx="731710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Основные положения федерального закона </a:t>
            </a:r>
            <a:r>
              <a:rPr sz="2000" b="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(проекта)</a:t>
            </a:r>
            <a:endParaRPr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276350"/>
            <a:ext cx="7408545" cy="27910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80"/>
              </a:spcBef>
            </a:pPr>
            <a:r>
              <a:rPr b="1" dirty="0">
                <a:latin typeface="Calibri" pitchFamily="34" charset="0"/>
                <a:cs typeface="Calibri" pitchFamily="34" charset="0"/>
              </a:rPr>
              <a:t>Устанавливается </a:t>
            </a:r>
            <a:r>
              <a:rPr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обязанность прохождения обязательного тестирования </a:t>
            </a:r>
            <a:r>
              <a:rPr b="1" dirty="0">
                <a:latin typeface="Calibri" pitchFamily="34" charset="0"/>
                <a:cs typeface="Calibri" pitchFamily="34" charset="0"/>
              </a:rPr>
              <a:t>на уровень владения русским языком  детьми иностранных граждан и лиц без гражданства при их поступлении в общеобразовательные организации. Обязательное тестирование вводится </a:t>
            </a:r>
            <a:r>
              <a:rPr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в целях обеспечения успешного освоения иностранными гражданами </a:t>
            </a:r>
            <a:r>
              <a:rPr b="1" dirty="0">
                <a:latin typeface="Calibri" pitchFamily="34" charset="0"/>
                <a:cs typeface="Calibri" pitchFamily="34" charset="0"/>
              </a:rPr>
              <a:t>образовательных программ начального общего, основного общего и среднего общего образования на государственном языке Российской Федерации. </a:t>
            </a:r>
            <a:r>
              <a:rPr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Порядок проведения тестирования иностранных граждан </a:t>
            </a:r>
            <a:r>
              <a:rPr b="1" dirty="0">
                <a:latin typeface="Calibri" pitchFamily="34" charset="0"/>
                <a:cs typeface="Calibri" pitchFamily="34" charset="0"/>
              </a:rPr>
              <a:t>на знание русского языка, достаточное для освоения образовательных программ начального общего, основного общего и среднего общего образования будет определяться </a:t>
            </a:r>
            <a:r>
              <a:rPr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Минпросвещения России.</a:t>
            </a:r>
            <a:endParaRPr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677037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Письмо Минпросвещения России от 31.07.2024 N 07-3637</a:t>
            </a:r>
            <a:endParaRPr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276350"/>
            <a:ext cx="8102295" cy="232281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145415" algn="just">
              <a:lnSpc>
                <a:spcPct val="90000"/>
              </a:lnSpc>
              <a:spcBef>
                <a:spcPts val="385"/>
              </a:spcBef>
            </a:pPr>
            <a:r>
              <a:rPr sz="16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«О методических рекомендациях по определению подходов к установлению соотношения численности совместно обучающихся иностранных граждан и граждан Российской Федерации, оптимального для социальной, языковой и культурной адаптации несовершеннолетних иностранных граждан и обеспечению эффективной реализации образовательного процесса в целом, при комплектовании групп, классов в дошкольных образовательных и общеобразовательных организациях»</a:t>
            </a:r>
            <a:endParaRPr sz="1600" dirty="0">
              <a:latin typeface="Calibri" pitchFamily="34" charset="0"/>
              <a:cs typeface="Calibri" pitchFamily="34" charset="0"/>
            </a:endParaRPr>
          </a:p>
          <a:p>
            <a:pPr marL="12700" marR="5080" algn="just">
              <a:lnSpc>
                <a:spcPct val="100000"/>
              </a:lnSpc>
              <a:spcBef>
                <a:spcPts val="1570"/>
              </a:spcBef>
            </a:pPr>
            <a:r>
              <a:rPr sz="1600" b="1" dirty="0">
                <a:latin typeface="Calibri" pitchFamily="34" charset="0"/>
                <a:cs typeface="Calibri" pitchFamily="34" charset="0"/>
                <a:hlinkClick r:id="rId2"/>
              </a:rPr>
              <a:t>(Разработаны во исполнение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подпункта "а" пункта 2 перечня поручений Президента</a:t>
            </a:r>
            <a:r>
              <a:rPr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Российской Федерации по итогам заседания Совета при Президенте Российской</a:t>
            </a:r>
            <a:r>
              <a:rPr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Федерации по межнациональным отношениям 30 марта 2021 г. от 19.05.2021 N Пр-</a:t>
            </a:r>
            <a:r>
              <a:rPr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831.)</a:t>
            </a:r>
            <a:endParaRPr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819" y="385953"/>
            <a:ext cx="67468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u="sng" dirty="0">
                <a:solidFill>
                  <a:srgbClr val="000000"/>
                </a:solidFill>
              </a:rPr>
              <a:t>В</a:t>
            </a:r>
            <a:r>
              <a:rPr sz="1400" i="1" u="sng" dirty="0" smtClean="0">
                <a:solidFill>
                  <a:srgbClr val="000000"/>
                </a:solidFill>
              </a:rPr>
              <a:t> методических рекомендациях определяются подходы к установлению</a:t>
            </a:r>
            <a:endParaRPr sz="1400" i="1" u="sng" dirty="0"/>
          </a:p>
          <a:p>
            <a:pPr marL="12700">
              <a:lnSpc>
                <a:spcPct val="100000"/>
              </a:lnSpc>
            </a:pPr>
            <a:r>
              <a:rPr sz="1400" i="1" u="sng" dirty="0" smtClean="0">
                <a:solidFill>
                  <a:srgbClr val="001F5F"/>
                </a:solidFill>
              </a:rPr>
              <a:t>соотношения численности </a:t>
            </a:r>
            <a:r>
              <a:rPr sz="1400" dirty="0" smtClean="0">
                <a:solidFill>
                  <a:srgbClr val="001F5F"/>
                </a:solidFill>
              </a:rPr>
              <a:t>совместно обучающихся иностранных граждан</a:t>
            </a:r>
            <a:endParaRPr sz="1400" dirty="0"/>
          </a:p>
        </p:txBody>
      </p:sp>
      <p:sp>
        <p:nvSpPr>
          <p:cNvPr id="3" name="object 3"/>
          <p:cNvSpPr txBox="1"/>
          <p:nvPr/>
        </p:nvSpPr>
        <p:spPr>
          <a:xfrm>
            <a:off x="864818" y="934592"/>
            <a:ext cx="7745781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и граждан РФ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, оптимальное для социальной, языковой и культурной адаптации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latin typeface="Calibri" pitchFamily="34" charset="0"/>
                <a:cs typeface="Calibri" pitchFamily="34" charset="0"/>
              </a:rPr>
              <a:t>обучающихся иностранных граждан.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b="1" dirty="0">
                <a:latin typeface="Calibri" pitchFamily="34" charset="0"/>
                <a:cs typeface="Calibri" pitchFamily="34" charset="0"/>
              </a:rPr>
              <a:t>Отмечается, что необходимо стремиться к тому, чтобы в классе (группе) 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не было более 3 детей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, плохо владеющих русским языком. Соответствующая норма может быть рассмотрена как ориентировочная и соотнесена с обучением ребенка с ограниченными возможностями здоровья </a:t>
            </a:r>
            <a:r>
              <a:rPr sz="1400" b="1" dirty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sz="1400" b="1" u="sng" dirty="0">
                <a:solidFill>
                  <a:srgbClr val="7E7E7E"/>
                </a:solidFill>
                <a:uFill>
                  <a:solidFill>
                    <a:srgbClr val="7E7E7E"/>
                  </a:solidFill>
                </a:uFill>
                <a:latin typeface="Calibri" pitchFamily="34" charset="0"/>
                <a:cs typeface="Calibri" pitchFamily="34" charset="0"/>
                <a:hlinkClick r:id="rId2"/>
              </a:rPr>
              <a:t>пункт 3.4.14</a:t>
            </a:r>
            <a:r>
              <a:rPr sz="1400" b="1" u="sng" dirty="0">
                <a:solidFill>
                  <a:srgbClr val="7E7E7E"/>
                </a:solidFill>
                <a:uFill>
                  <a:solidFill>
                    <a:srgbClr val="7E7E7E"/>
                  </a:solidFill>
                </a:uFill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санитарных правил СП </a:t>
            </a:r>
            <a:r>
              <a:rPr sz="1400" b="1" dirty="0" smtClean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2.4.3648-20</a:t>
            </a:r>
            <a:r>
              <a:rPr lang="ru-RU" sz="1400" b="1" dirty="0" smtClean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 err="1" smtClean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от</a:t>
            </a:r>
            <a:r>
              <a:rPr sz="1400" b="1" dirty="0" smtClean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28.09.2020 </a:t>
            </a:r>
            <a:r>
              <a:rPr sz="1400" dirty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№ </a:t>
            </a:r>
            <a:r>
              <a:rPr sz="1400" b="1" dirty="0">
                <a:solidFill>
                  <a:srgbClr val="7E7E7E"/>
                </a:solidFill>
                <a:latin typeface="Calibri" pitchFamily="34" charset="0"/>
                <a:cs typeface="Calibri" pitchFamily="34" charset="0"/>
              </a:rPr>
              <a:t>28 «Санитарно-эпидемиологические требования к организациям воспитания и обучения, отдыха и оздоровления детей и молодежи» указано, что «количество обучающихся с ограниченными возможностями здоровья устанавливается из расчета не более 3 обучающихся при получении образования совместно с другими обучающимися»).</a:t>
            </a:r>
            <a:endParaRPr sz="1400" dirty="0">
              <a:latin typeface="Calibri" pitchFamily="34" charset="0"/>
              <a:cs typeface="Calibri" pitchFamily="34" charset="0"/>
            </a:endParaRPr>
          </a:p>
          <a:p>
            <a:pPr marL="12700" algn="just">
              <a:lnSpc>
                <a:spcPts val="2140"/>
              </a:lnSpc>
            </a:pPr>
            <a:r>
              <a:rPr sz="1400" b="1" dirty="0">
                <a:latin typeface="Calibri" pitchFamily="34" charset="0"/>
                <a:cs typeface="Calibri" pitchFamily="34" charset="0"/>
              </a:rPr>
              <a:t>Указанную  цифру  необходимо  рассматривать  исключительно  </a:t>
            </a:r>
            <a:r>
              <a:rPr sz="1400" b="1" dirty="0" err="1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как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sz="1400" b="1" dirty="0" err="1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целевой</a:t>
            </a:r>
            <a:r>
              <a:rPr lang="ru-RU" sz="1400" b="1" dirty="0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1400" b="1" dirty="0" err="1" smtClean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ориентир</a:t>
            </a:r>
            <a:r>
              <a:rPr sz="1400" b="1" dirty="0">
                <a:solidFill>
                  <a:srgbClr val="001F5F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sz="1400" b="1" dirty="0">
                <a:latin typeface="Calibri" pitchFamily="34" charset="0"/>
                <a:cs typeface="Calibri" pitchFamily="34" charset="0"/>
              </a:rPr>
              <a:t>а не как реализацию запретительных мер на обучение детей иностранных граждан, плохо владеющих русским языком. При распределении детей иностранных граждан по группам (классам) в рамках одной параллели необходимо стремиться к их максимально равному распределению.</a:t>
            </a:r>
            <a:endParaRPr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82192" y="1083056"/>
            <a:ext cx="5137608" cy="119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endParaRPr lang="ru-RU" sz="2400" b="1" dirty="0" smtClean="0">
              <a:solidFill>
                <a:srgbClr val="0070C0"/>
              </a:solidFill>
              <a:latin typeface="Calibri"/>
              <a:ea typeface="+mj-ea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Calibri"/>
                <a:ea typeface="+mj-ea"/>
                <a:cs typeface="Calibri"/>
              </a:rPr>
              <a:t>Контактная информация:</a:t>
            </a:r>
          </a:p>
          <a:p>
            <a:pPr marL="12700">
              <a:lnSpc>
                <a:spcPts val="216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Calibri"/>
                <a:ea typeface="+mj-ea"/>
                <a:cs typeface="Calibri"/>
              </a:rPr>
              <a:t>🕾 : +7(4872)36-43-69</a:t>
            </a:r>
          </a:p>
          <a:p>
            <a:pPr marL="12700">
              <a:lnSpc>
                <a:spcPts val="228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Calibri"/>
                <a:ea typeface="+mj-ea"/>
                <a:cs typeface="Calibri"/>
              </a:rPr>
              <a:t>@: </a:t>
            </a:r>
            <a:r>
              <a:rPr lang="ru-RU" sz="2400" b="1" dirty="0">
                <a:solidFill>
                  <a:srgbClr val="0070C0"/>
                </a:solidFill>
                <a:latin typeface="Calibri"/>
                <a:ea typeface="+mj-ea"/>
                <a:cs typeface="Calibri"/>
              </a:rPr>
              <a:t>     </a:t>
            </a:r>
            <a:r>
              <a:rPr lang="en-US" sz="2400" b="1" dirty="0" smtClean="0">
                <a:solidFill>
                  <a:srgbClr val="0070C0"/>
                </a:solidFill>
                <a:latin typeface="Calibri"/>
                <a:ea typeface="+mj-ea"/>
                <a:cs typeface="Calibri"/>
                <a:hlinkClick r:id="rId2"/>
              </a:rPr>
              <a:t>tulaobkom@yandex.ru</a:t>
            </a:r>
            <a:endParaRPr lang="ru-RU" sz="2400" b="1" dirty="0">
              <a:solidFill>
                <a:srgbClr val="0070C0"/>
              </a:solidFill>
              <a:latin typeface="Calibri"/>
              <a:ea typeface="+mj-ea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1032" y="2223592"/>
            <a:ext cx="6498590" cy="15337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5400" b="1" spc="-665" dirty="0" smtClean="0">
              <a:solidFill>
                <a:srgbClr val="005FAC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dirty="0" smtClean="0">
                <a:solidFill>
                  <a:srgbClr val="0070C0"/>
                </a:solidFill>
                <a:latin typeface="Calibri"/>
                <a:ea typeface="+mj-ea"/>
                <a:cs typeface="Calibri"/>
              </a:rPr>
              <a:t>Благодарим за внимание!</a:t>
            </a:r>
            <a:endParaRPr lang="ru-RU" sz="4400" b="1" dirty="0">
              <a:solidFill>
                <a:srgbClr val="0070C0"/>
              </a:solidFill>
              <a:latin typeface="Calibri"/>
              <a:ea typeface="+mj-ea"/>
              <a:cs typeface="Calibri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14400" y="133350"/>
            <a:ext cx="6629400" cy="98488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Тульская областная организация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Профессионального союза 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работников народного образования и науки РФ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25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"/>
            <a:ext cx="85628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1225" y="285115"/>
            <a:ext cx="6661150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50"/>
              </a:lnSpc>
              <a:spcBef>
                <a:spcPts val="100"/>
              </a:spcBef>
            </a:pPr>
            <a:r>
              <a:rPr sz="1800" b="0" dirty="0">
                <a:latin typeface="Calibri"/>
                <a:cs typeface="Calibri"/>
              </a:rPr>
              <a:t>В</a:t>
            </a:r>
            <a:r>
              <a:rPr sz="1800" b="0" spc="-3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рамках</a:t>
            </a:r>
            <a:r>
              <a:rPr sz="1800" b="0" spc="-4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реализации</a:t>
            </a:r>
            <a:r>
              <a:rPr sz="1800" b="0" spc="-25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Федерального</a:t>
            </a:r>
            <a:r>
              <a:rPr sz="1800" b="0" spc="-5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закона</a:t>
            </a:r>
            <a:r>
              <a:rPr sz="1800" b="0" spc="-2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от</a:t>
            </a:r>
            <a:r>
              <a:rPr sz="1800" b="0" spc="-4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24.07.2023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№</a:t>
            </a:r>
            <a:r>
              <a:rPr sz="1800" b="0" spc="-20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385-</a:t>
            </a:r>
            <a:r>
              <a:rPr sz="1800" b="0" spc="-25" dirty="0">
                <a:latin typeface="Calibri"/>
                <a:cs typeface="Calibri"/>
              </a:rPr>
              <a:t>ФЗ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ts val="2050"/>
              </a:lnSpc>
            </a:pPr>
            <a:r>
              <a:rPr sz="1800" dirty="0"/>
              <a:t>приказом</a:t>
            </a:r>
            <a:r>
              <a:rPr sz="1800" spc="-40" dirty="0"/>
              <a:t> </a:t>
            </a:r>
            <a:r>
              <a:rPr sz="1800" spc="-10" dirty="0"/>
              <a:t>Минпросвещения</a:t>
            </a:r>
            <a:r>
              <a:rPr sz="1800" spc="-35" dirty="0"/>
              <a:t> </a:t>
            </a:r>
            <a:r>
              <a:rPr sz="1800" dirty="0"/>
              <a:t>России</a:t>
            </a:r>
            <a:r>
              <a:rPr sz="1800" spc="-40" dirty="0"/>
              <a:t> </a:t>
            </a:r>
            <a:r>
              <a:rPr sz="1800" dirty="0"/>
              <a:t>от</a:t>
            </a:r>
            <a:r>
              <a:rPr sz="1800" spc="-20" dirty="0"/>
              <a:t> </a:t>
            </a:r>
            <a:r>
              <a:rPr sz="1800" dirty="0"/>
              <a:t>16.10.2023</a:t>
            </a:r>
            <a:r>
              <a:rPr sz="1800" spc="-10" dirty="0"/>
              <a:t> </a:t>
            </a:r>
            <a:r>
              <a:rPr sz="1800" dirty="0"/>
              <a:t>№</a:t>
            </a:r>
            <a:r>
              <a:rPr sz="1800" spc="-10" dirty="0"/>
              <a:t> </a:t>
            </a:r>
            <a:r>
              <a:rPr sz="1800" spc="-25" dirty="0"/>
              <a:t>771</a:t>
            </a:r>
            <a:endParaRPr sz="1800" dirty="0"/>
          </a:p>
        </p:txBody>
      </p:sp>
      <p:sp>
        <p:nvSpPr>
          <p:cNvPr id="3" name="object 3"/>
          <p:cNvSpPr txBox="1"/>
          <p:nvPr/>
        </p:nvSpPr>
        <p:spPr>
          <a:xfrm>
            <a:off x="163169" y="906907"/>
            <a:ext cx="8724265" cy="3587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160780" algn="ctr">
              <a:lnSpc>
                <a:spcPts val="2050"/>
              </a:lnSpc>
              <a:spcBef>
                <a:spcPts val="100"/>
              </a:spcBef>
            </a:pP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утвержден</a:t>
            </a:r>
            <a:r>
              <a:rPr sz="1800" spc="-5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Порядок</a:t>
            </a:r>
            <a:r>
              <a:rPr sz="1800" spc="-5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допуска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совершеннолетних</a:t>
            </a:r>
            <a:r>
              <a:rPr sz="1800" spc="-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лиц,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обучающихся</a:t>
            </a:r>
            <a:r>
              <a:rPr sz="1800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по</a:t>
            </a:r>
            <a:endParaRPr sz="1800" dirty="0">
              <a:latin typeface="Calibri"/>
              <a:cs typeface="Calibri"/>
            </a:endParaRPr>
          </a:p>
          <a:p>
            <a:pPr marL="12065" marR="1174115" algn="ctr">
              <a:lnSpc>
                <a:spcPts val="1939"/>
              </a:lnSpc>
              <a:spcBef>
                <a:spcPts val="140"/>
              </a:spcBef>
            </a:pP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образовательным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программам</a:t>
            </a:r>
            <a:r>
              <a:rPr sz="1800" spc="-3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среднего</a:t>
            </a:r>
            <a:r>
              <a:rPr sz="18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профессионального </a:t>
            </a:r>
            <a:r>
              <a:rPr sz="1800" dirty="0" err="1">
                <a:solidFill>
                  <a:srgbClr val="005FAC"/>
                </a:solidFill>
                <a:latin typeface="Calibri"/>
                <a:cs typeface="Calibri"/>
              </a:rPr>
              <a:t>образования</a:t>
            </a:r>
            <a:r>
              <a:rPr sz="1800" dirty="0" smtClean="0">
                <a:solidFill>
                  <a:srgbClr val="005FAC"/>
                </a:solidFill>
                <a:latin typeface="Calibri"/>
                <a:cs typeface="Calibri"/>
              </a:rPr>
              <a:t>,</a:t>
            </a:r>
            <a:endParaRPr lang="ru-RU" sz="1800" dirty="0" smtClean="0">
              <a:solidFill>
                <a:srgbClr val="005FAC"/>
              </a:solidFill>
              <a:latin typeface="Calibri"/>
              <a:cs typeface="Calibri"/>
            </a:endParaRPr>
          </a:p>
          <a:p>
            <a:pPr marL="12065" marR="1174115" algn="ctr">
              <a:lnSpc>
                <a:spcPts val="1939"/>
              </a:lnSpc>
              <a:spcBef>
                <a:spcPts val="140"/>
              </a:spcBef>
            </a:pPr>
            <a:r>
              <a:rPr sz="1800" spc="-20" dirty="0" smtClean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к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занятию</a:t>
            </a:r>
            <a:r>
              <a:rPr sz="1800" spc="-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педагогической</a:t>
            </a:r>
            <a:r>
              <a:rPr sz="1800" spc="-2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деятельностью</a:t>
            </a:r>
            <a:r>
              <a:rPr sz="1800" spc="-3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по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образовательным</a:t>
            </a:r>
            <a:r>
              <a:rPr sz="1800" spc="-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программам дошкольного</a:t>
            </a:r>
            <a:r>
              <a:rPr sz="1800" spc="-5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образования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и</a:t>
            </a:r>
            <a:r>
              <a:rPr sz="1800" spc="-6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начального</a:t>
            </a:r>
            <a:r>
              <a:rPr sz="1800" spc="-45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5FAC"/>
                </a:solidFill>
                <a:latin typeface="Calibri"/>
                <a:cs typeface="Calibri"/>
              </a:rPr>
              <a:t>общего</a:t>
            </a:r>
            <a:r>
              <a:rPr sz="1800" spc="-5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5FAC"/>
                </a:solidFill>
                <a:latin typeface="Calibri"/>
                <a:cs typeface="Calibri"/>
              </a:rPr>
              <a:t>образования»</a:t>
            </a:r>
            <a:r>
              <a:rPr sz="18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5FAC"/>
                </a:solidFill>
                <a:latin typeface="Calibri"/>
                <a:cs typeface="Calibri"/>
              </a:rPr>
              <a:t>(</a:t>
            </a:r>
            <a:r>
              <a:rPr sz="1800" b="1" i="1" u="sng" spc="-10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Начало</a:t>
            </a:r>
            <a:endParaRPr sz="1800" dirty="0">
              <a:latin typeface="Calibri"/>
              <a:cs typeface="Calibri"/>
            </a:endParaRPr>
          </a:p>
          <a:p>
            <a:pPr marR="1157605" algn="ctr">
              <a:lnSpc>
                <a:spcPts val="1925"/>
              </a:lnSpc>
            </a:pPr>
            <a:r>
              <a:rPr sz="1800" b="1" i="1" u="sng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действия</a:t>
            </a:r>
            <a:r>
              <a:rPr sz="1800" b="1" i="1" u="sng" spc="-45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sng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документа</a:t>
            </a:r>
            <a:r>
              <a:rPr sz="1800" b="1" i="1" u="sng" spc="-30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sng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-</a:t>
            </a:r>
            <a:r>
              <a:rPr sz="1800" b="1" i="1" u="sng" spc="-40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sng" spc="-10" dirty="0">
                <a:solidFill>
                  <a:srgbClr val="005FAC"/>
                </a:solidFill>
                <a:uFill>
                  <a:solidFill>
                    <a:srgbClr val="005FAC"/>
                  </a:solidFill>
                </a:uFill>
                <a:latin typeface="Calibri"/>
                <a:cs typeface="Calibri"/>
              </a:rPr>
              <a:t>01.09.2024.)</a:t>
            </a:r>
            <a:endParaRPr sz="1800" dirty="0">
              <a:latin typeface="Calibri"/>
              <a:cs typeface="Calibri"/>
            </a:endParaRPr>
          </a:p>
          <a:p>
            <a:pPr marL="143510">
              <a:lnSpc>
                <a:spcPct val="100000"/>
              </a:lnSpc>
              <a:spcBef>
                <a:spcPts val="819"/>
              </a:spcBef>
            </a:pPr>
            <a:r>
              <a:rPr sz="1600" spc="-10" dirty="0">
                <a:latin typeface="Calibri"/>
                <a:cs typeface="Calibri"/>
              </a:rPr>
              <a:t>Обучающийся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предоставляет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работодателю:</a:t>
            </a:r>
            <a:endParaRPr sz="1600" dirty="0">
              <a:latin typeface="Calibri"/>
              <a:cs typeface="Calibri"/>
            </a:endParaRPr>
          </a:p>
          <a:p>
            <a:pPr marL="263525" indent="-120014">
              <a:lnSpc>
                <a:spcPct val="100000"/>
              </a:lnSpc>
              <a:buChar char="-"/>
              <a:tabLst>
                <a:tab pos="263525" algn="l"/>
              </a:tabLst>
            </a:pPr>
            <a:r>
              <a:rPr sz="1600" dirty="0">
                <a:latin typeface="Calibri"/>
                <a:cs typeface="Calibri"/>
              </a:rPr>
              <a:t>документы,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предусмотренные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статьей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65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ТК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РФ,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исключением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документов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образовании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и</a:t>
            </a:r>
            <a:endParaRPr sz="1600" dirty="0">
              <a:latin typeface="Calibri"/>
              <a:cs typeface="Calibri"/>
            </a:endParaRPr>
          </a:p>
          <a:p>
            <a:pPr marL="14351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о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квалификации;</a:t>
            </a:r>
            <a:endParaRPr sz="1600" dirty="0">
              <a:latin typeface="Calibri"/>
              <a:cs typeface="Calibri"/>
            </a:endParaRPr>
          </a:p>
          <a:p>
            <a:pPr marL="143510" marR="6350" indent="173355">
              <a:lnSpc>
                <a:spcPct val="100000"/>
              </a:lnSpc>
              <a:spcBef>
                <a:spcPts val="5"/>
              </a:spcBef>
              <a:buChar char="-"/>
              <a:tabLst>
                <a:tab pos="316865" algn="l"/>
              </a:tabLst>
            </a:pPr>
            <a:r>
              <a:rPr sz="1600" dirty="0">
                <a:latin typeface="Calibri"/>
                <a:cs typeface="Calibri"/>
              </a:rPr>
              <a:t>характеристику</a:t>
            </a:r>
            <a:r>
              <a:rPr sz="1600" spc="4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обучающегося,</a:t>
            </a:r>
            <a:r>
              <a:rPr sz="1600" spc="43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выданную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организацией,</a:t>
            </a:r>
            <a:r>
              <a:rPr sz="1600" spc="4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осуществляющей</a:t>
            </a:r>
            <a:r>
              <a:rPr sz="1600" spc="4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образовательную деятельность,</a:t>
            </a:r>
            <a:r>
              <a:rPr sz="1600" dirty="0">
                <a:latin typeface="Calibri"/>
                <a:cs typeface="Calibri"/>
              </a:rPr>
              <a:t> в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которой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он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обучается;</a:t>
            </a:r>
            <a:endParaRPr sz="1600" dirty="0">
              <a:latin typeface="Calibri"/>
              <a:cs typeface="Calibri"/>
            </a:endParaRPr>
          </a:p>
          <a:p>
            <a:pPr marL="143510" marR="8255" indent="154940">
              <a:lnSpc>
                <a:spcPct val="100000"/>
              </a:lnSpc>
              <a:buChar char="-"/>
              <a:tabLst>
                <a:tab pos="298450" algn="l"/>
              </a:tabLst>
            </a:pPr>
            <a:r>
              <a:rPr sz="1600" dirty="0">
                <a:latin typeface="Calibri"/>
                <a:cs typeface="Calibri"/>
              </a:rPr>
              <a:t>справку</a:t>
            </a:r>
            <a:r>
              <a:rPr sz="1600" spc="2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</a:t>
            </a:r>
            <a:r>
              <a:rPr sz="1600" spc="2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периоде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обучения,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подтверждающую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успешное</a:t>
            </a:r>
            <a:r>
              <a:rPr sz="1600" spc="30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прохождение</a:t>
            </a:r>
            <a:r>
              <a:rPr sz="1600" spc="2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им</a:t>
            </a:r>
            <a:r>
              <a:rPr sz="1600" spc="3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промежуточных </a:t>
            </a:r>
            <a:r>
              <a:rPr sz="1600" dirty="0">
                <a:latin typeface="Calibri"/>
                <a:cs typeface="Calibri"/>
              </a:rPr>
              <a:t>аттестаций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предыдущие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годы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обучения.</a:t>
            </a:r>
            <a:endParaRPr sz="1600" dirty="0">
              <a:latin typeface="Calibri"/>
              <a:cs typeface="Calibri"/>
            </a:endParaRPr>
          </a:p>
          <a:p>
            <a:pPr marL="143510">
              <a:lnSpc>
                <a:spcPct val="100000"/>
              </a:lnSpc>
            </a:pP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Работодатель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проводит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собеседование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случае</a:t>
            </a:r>
            <a:r>
              <a:rPr sz="1600" spc="11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принятия</a:t>
            </a:r>
            <a:r>
              <a:rPr sz="1600" spc="1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решения</a:t>
            </a:r>
            <a:r>
              <a:rPr sz="1600" spc="1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допуске</a:t>
            </a:r>
            <a:r>
              <a:rPr sz="1600" spc="11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обучающегося</a:t>
            </a:r>
            <a:r>
              <a:rPr sz="1600" spc="10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к</a:t>
            </a:r>
            <a:endParaRPr sz="1600" dirty="0">
              <a:latin typeface="Calibri"/>
              <a:cs typeface="Calibri"/>
            </a:endParaRPr>
          </a:p>
          <a:p>
            <a:pPr marL="14351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педагогической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деятельности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заключает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ним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трудовой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договор.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371600" cy="134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9716" y="466420"/>
            <a:ext cx="7076440" cy="139255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469390" marR="1464310" indent="318135">
              <a:lnSpc>
                <a:spcPts val="3460"/>
              </a:lnSpc>
              <a:spcBef>
                <a:spcPts val="535"/>
              </a:spcBef>
            </a:pPr>
            <a:r>
              <a:rPr sz="3200" b="0" dirty="0">
                <a:latin typeface="Calibri"/>
                <a:cs typeface="Calibri"/>
              </a:rPr>
              <a:t>Федеральный</a:t>
            </a:r>
            <a:r>
              <a:rPr sz="3200" b="0" spc="-10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закон </a:t>
            </a:r>
            <a:r>
              <a:rPr sz="3200" b="0" dirty="0">
                <a:latin typeface="Calibri"/>
                <a:cs typeface="Calibri"/>
              </a:rPr>
              <a:t>от</a:t>
            </a:r>
            <a:r>
              <a:rPr sz="3200" b="0" spc="-75" dirty="0">
                <a:latin typeface="Calibri"/>
                <a:cs typeface="Calibri"/>
              </a:rPr>
              <a:t> </a:t>
            </a:r>
            <a:r>
              <a:rPr sz="3200" b="0" dirty="0">
                <a:latin typeface="Calibri"/>
                <a:cs typeface="Calibri"/>
              </a:rPr>
              <a:t>19.12.2023</a:t>
            </a:r>
            <a:r>
              <a:rPr sz="3200" b="0" spc="-35" dirty="0">
                <a:latin typeface="Calibri"/>
                <a:cs typeface="Calibri"/>
              </a:rPr>
              <a:t> </a:t>
            </a:r>
            <a:r>
              <a:rPr sz="3200" b="0" dirty="0">
                <a:latin typeface="Calibri"/>
                <a:cs typeface="Calibri"/>
              </a:rPr>
              <a:t>№</a:t>
            </a:r>
            <a:r>
              <a:rPr sz="3200" b="0" spc="-60" dirty="0">
                <a:latin typeface="Calibri"/>
                <a:cs typeface="Calibri"/>
              </a:rPr>
              <a:t> </a:t>
            </a:r>
            <a:r>
              <a:rPr sz="3200" b="0" spc="-20" dirty="0">
                <a:latin typeface="Calibri"/>
                <a:cs typeface="Calibri"/>
              </a:rPr>
              <a:t>618-</a:t>
            </a:r>
            <a:r>
              <a:rPr sz="3200" b="0" spc="-25" dirty="0">
                <a:latin typeface="Calibri"/>
                <a:cs typeface="Calibri"/>
              </a:rPr>
              <a:t>ФЗ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ts val="3404"/>
              </a:lnSpc>
            </a:pPr>
            <a:r>
              <a:rPr sz="3200" b="0" dirty="0">
                <a:latin typeface="Calibri"/>
                <a:cs typeface="Calibri"/>
              </a:rPr>
              <a:t>«О</a:t>
            </a:r>
            <a:r>
              <a:rPr sz="3200" b="0" spc="-10" dirty="0">
                <a:latin typeface="Calibri"/>
                <a:cs typeface="Calibri"/>
              </a:rPr>
              <a:t> </a:t>
            </a:r>
            <a:r>
              <a:rPr sz="3200" b="0" dirty="0">
                <a:latin typeface="Calibri"/>
                <a:cs typeface="Calibri"/>
              </a:rPr>
              <a:t>внесении</a:t>
            </a:r>
            <a:r>
              <a:rPr sz="3200" b="0" spc="-40" dirty="0">
                <a:latin typeface="Calibri"/>
                <a:cs typeface="Calibri"/>
              </a:rPr>
              <a:t> </a:t>
            </a:r>
            <a:r>
              <a:rPr sz="3200" b="0" dirty="0">
                <a:latin typeface="Calibri"/>
                <a:cs typeface="Calibri"/>
              </a:rPr>
              <a:t>изменений</a:t>
            </a:r>
            <a:r>
              <a:rPr sz="3200" b="0" spc="-25" dirty="0">
                <a:latin typeface="Calibri"/>
                <a:cs typeface="Calibri"/>
              </a:rPr>
              <a:t> </a:t>
            </a:r>
            <a:r>
              <a:rPr sz="3200" b="0" dirty="0">
                <a:latin typeface="Calibri"/>
                <a:cs typeface="Calibri"/>
              </a:rPr>
              <a:t>в</a:t>
            </a:r>
            <a:r>
              <a:rPr sz="3200" b="0" spc="-4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Федеральный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0915" y="1783537"/>
            <a:ext cx="7393305" cy="20815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603500" marR="435609" indent="-2158365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solidFill>
                  <a:srgbClr val="005FAC"/>
                </a:solidFill>
                <a:latin typeface="Calibri"/>
                <a:cs typeface="Calibri"/>
              </a:rPr>
              <a:t>закон</a:t>
            </a:r>
            <a:r>
              <a:rPr sz="32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5FAC"/>
                </a:solidFill>
                <a:latin typeface="Calibri"/>
                <a:cs typeface="Calibri"/>
              </a:rPr>
              <a:t>«Об</a:t>
            </a:r>
            <a:r>
              <a:rPr sz="3200" spc="-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5FAC"/>
                </a:solidFill>
                <a:latin typeface="Calibri"/>
                <a:cs typeface="Calibri"/>
              </a:rPr>
              <a:t>образовании</a:t>
            </a:r>
            <a:r>
              <a:rPr sz="3200" spc="-4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5FAC"/>
                </a:solidFill>
                <a:latin typeface="Calibri"/>
                <a:cs typeface="Calibri"/>
              </a:rPr>
              <a:t>в</a:t>
            </a:r>
            <a:r>
              <a:rPr sz="3200" spc="-2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005FAC"/>
                </a:solidFill>
                <a:latin typeface="Calibri"/>
                <a:cs typeface="Calibri"/>
              </a:rPr>
              <a:t>Российской Федерации»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ts val="2590"/>
              </a:lnSpc>
              <a:spcBef>
                <a:spcPts val="3685"/>
              </a:spcBef>
              <a:tabLst>
                <a:tab pos="462280" algn="l"/>
                <a:tab pos="3385185" algn="l"/>
                <a:tab pos="5816600" algn="l"/>
              </a:tabLst>
            </a:pPr>
            <a:r>
              <a:rPr sz="2400" i="1" spc="-25" dirty="0">
                <a:solidFill>
                  <a:srgbClr val="005FAC"/>
                </a:solidFill>
                <a:latin typeface="Calibri"/>
                <a:cs typeface="Calibri"/>
              </a:rPr>
              <a:t>(о</a:t>
            </a:r>
            <a:r>
              <a:rPr sz="2400" i="1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2400" i="1" spc="-10" dirty="0">
                <a:solidFill>
                  <a:srgbClr val="005FAC"/>
                </a:solidFill>
                <a:latin typeface="Calibri"/>
                <a:cs typeface="Calibri"/>
              </a:rPr>
              <a:t>совершенствовании</a:t>
            </a:r>
            <a:r>
              <a:rPr sz="2400" i="1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2400" i="1" spc="-10" dirty="0">
                <a:solidFill>
                  <a:srgbClr val="005FAC"/>
                </a:solidFill>
                <a:latin typeface="Calibri"/>
                <a:cs typeface="Calibri"/>
              </a:rPr>
              <a:t>взаимодействия</a:t>
            </a:r>
            <a:r>
              <a:rPr sz="2400" i="1" dirty="0">
                <a:solidFill>
                  <a:srgbClr val="005FAC"/>
                </a:solidFill>
                <a:latin typeface="Calibri"/>
                <a:cs typeface="Calibri"/>
              </a:rPr>
              <a:t>	</a:t>
            </a:r>
            <a:r>
              <a:rPr sz="2400" i="1" spc="-10" dirty="0">
                <a:solidFill>
                  <a:srgbClr val="005FAC"/>
                </a:solidFill>
                <a:latin typeface="Calibri"/>
                <a:cs typeface="Calibri"/>
              </a:rPr>
              <a:t>участников образовательного</a:t>
            </a:r>
            <a:r>
              <a:rPr sz="2400" i="1" spc="-80" dirty="0">
                <a:solidFill>
                  <a:srgbClr val="005FAC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5FAC"/>
                </a:solidFill>
                <a:latin typeface="Calibri"/>
                <a:cs typeface="Calibri"/>
              </a:rPr>
              <a:t>процесса)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-1"/>
            <a:ext cx="1447800" cy="141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0915" y="143332"/>
            <a:ext cx="6502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latin typeface="Calibri"/>
                <a:cs typeface="Calibri"/>
              </a:rPr>
              <a:t>Основное</a:t>
            </a:r>
            <a:r>
              <a:rPr sz="4000" b="0" spc="-175" dirty="0">
                <a:latin typeface="Calibri"/>
                <a:cs typeface="Calibri"/>
              </a:rPr>
              <a:t> </a:t>
            </a:r>
            <a:r>
              <a:rPr sz="4000" b="0" spc="-10" dirty="0">
                <a:latin typeface="Calibri"/>
                <a:cs typeface="Calibri"/>
              </a:rPr>
              <a:t>содержание</a:t>
            </a:r>
            <a:r>
              <a:rPr sz="4000" b="0" spc="-175" dirty="0">
                <a:latin typeface="Calibri"/>
                <a:cs typeface="Calibri"/>
              </a:rPr>
              <a:t> </a:t>
            </a:r>
            <a:r>
              <a:rPr sz="4000" b="0" spc="-10" dirty="0">
                <a:latin typeface="Calibri"/>
                <a:cs typeface="Calibri"/>
              </a:rPr>
              <a:t>закона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906271"/>
            <a:ext cx="7945755" cy="3616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050"/>
              </a:lnSpc>
              <a:spcBef>
                <a:spcPts val="100"/>
              </a:spcBef>
            </a:pPr>
            <a:r>
              <a:rPr sz="1600" spc="-10" dirty="0">
                <a:latin typeface="Calibri"/>
                <a:cs typeface="Calibri"/>
              </a:rPr>
              <a:t>Усиливается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главенствующая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роль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педагога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в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процессе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обучения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воспитания</a:t>
            </a:r>
            <a:endParaRPr sz="1600" dirty="0">
              <a:latin typeface="Calibri"/>
              <a:cs typeface="Calibri"/>
            </a:endParaRPr>
          </a:p>
          <a:p>
            <a:pPr marL="12700" algn="just">
              <a:lnSpc>
                <a:spcPts val="2050"/>
              </a:lnSpc>
            </a:pPr>
            <a:r>
              <a:rPr sz="1600" dirty="0">
                <a:latin typeface="Calibri"/>
                <a:cs typeface="Calibri"/>
              </a:rPr>
              <a:t>в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образовательной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организации.</a:t>
            </a:r>
            <a:endParaRPr sz="1600" dirty="0">
              <a:latin typeface="Calibri"/>
              <a:cs typeface="Calibri"/>
            </a:endParaRPr>
          </a:p>
          <a:p>
            <a:pPr marL="12700" marR="5715" algn="just">
              <a:lnSpc>
                <a:spcPts val="1939"/>
              </a:lnSpc>
              <a:spcBef>
                <a:spcPts val="1040"/>
              </a:spcBef>
            </a:pPr>
            <a:r>
              <a:rPr sz="1600" dirty="0">
                <a:latin typeface="Calibri"/>
                <a:cs typeface="Calibri"/>
              </a:rPr>
              <a:t>Устраняются</a:t>
            </a:r>
            <a:r>
              <a:rPr sz="1600" spc="2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имевшиеся</a:t>
            </a:r>
            <a:r>
              <a:rPr sz="1600" spc="254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ранее</a:t>
            </a:r>
            <a:r>
              <a:rPr sz="1600" spc="254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диспропорции</a:t>
            </a:r>
            <a:r>
              <a:rPr sz="1600" spc="2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между</a:t>
            </a:r>
            <a:r>
              <a:rPr sz="1600" spc="25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правовым</a:t>
            </a:r>
            <a:r>
              <a:rPr sz="1600" spc="250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статусом </a:t>
            </a:r>
            <a:r>
              <a:rPr sz="1600" dirty="0">
                <a:latin typeface="Calibri"/>
                <a:cs typeface="Calibri"/>
              </a:rPr>
              <a:t>педагога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иных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участников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образовательного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процесса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части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уважения </a:t>
            </a:r>
            <a:r>
              <a:rPr sz="1600" dirty="0">
                <a:latin typeface="Calibri"/>
                <a:cs typeface="Calibri"/>
              </a:rPr>
              <a:t>человеческого</a:t>
            </a:r>
            <a:r>
              <a:rPr sz="1600" spc="195" dirty="0">
                <a:latin typeface="Calibri"/>
                <a:cs typeface="Calibri"/>
              </a:rPr>
              <a:t>   </a:t>
            </a:r>
            <a:r>
              <a:rPr sz="1600" dirty="0">
                <a:latin typeface="Calibri"/>
                <a:cs typeface="Calibri"/>
              </a:rPr>
              <a:t>достоинства,</a:t>
            </a:r>
            <a:r>
              <a:rPr sz="1600" spc="19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недопущения</a:t>
            </a:r>
            <a:r>
              <a:rPr sz="1600" b="1" spc="19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применения</a:t>
            </a:r>
            <a:r>
              <a:rPr sz="1600" b="1" spc="19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физического</a:t>
            </a:r>
            <a:r>
              <a:rPr sz="1600" b="1" spc="200" dirty="0">
                <a:latin typeface="Calibri"/>
                <a:cs typeface="Calibri"/>
              </a:rPr>
              <a:t>   </a:t>
            </a:r>
            <a:r>
              <a:rPr sz="1600" b="1" spc="-50" dirty="0">
                <a:latin typeface="Calibri"/>
                <a:cs typeface="Calibri"/>
              </a:rPr>
              <a:t>и </a:t>
            </a:r>
            <a:r>
              <a:rPr sz="1600" b="1" spc="-10" dirty="0">
                <a:latin typeface="Calibri"/>
                <a:cs typeface="Calibri"/>
              </a:rPr>
              <a:t>психического</a:t>
            </a:r>
            <a:r>
              <a:rPr sz="1600" b="1" spc="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насилия.</a:t>
            </a:r>
            <a:endParaRPr sz="1600" dirty="0">
              <a:latin typeface="Calibri"/>
              <a:cs typeface="Calibri"/>
            </a:endParaRPr>
          </a:p>
          <a:p>
            <a:pPr marL="12700" marR="6350" algn="just">
              <a:lnSpc>
                <a:spcPts val="1939"/>
              </a:lnSpc>
              <a:spcBef>
                <a:spcPts val="1015"/>
              </a:spcBef>
            </a:pPr>
            <a:r>
              <a:rPr sz="1600" b="1" dirty="0">
                <a:latin typeface="Calibri"/>
                <a:cs typeface="Calibri"/>
              </a:rPr>
              <a:t>Предусмотрен</a:t>
            </a:r>
            <a:r>
              <a:rPr sz="1600" b="1" spc="43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механизм</a:t>
            </a:r>
            <a:r>
              <a:rPr sz="1600" b="1" spc="434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обязательного</a:t>
            </a:r>
            <a:r>
              <a:rPr sz="1600" b="1" spc="434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рассмотрения</a:t>
            </a:r>
            <a:r>
              <a:rPr sz="1600" b="1" spc="434" dirty="0">
                <a:latin typeface="Calibri"/>
                <a:cs typeface="Calibri"/>
              </a:rPr>
              <a:t>  </a:t>
            </a:r>
            <a:r>
              <a:rPr sz="1600" b="1" spc="-10" dirty="0">
                <a:latin typeface="Calibri"/>
                <a:cs typeface="Calibri"/>
              </a:rPr>
              <a:t>администрацией </a:t>
            </a:r>
            <a:r>
              <a:rPr sz="1600" b="1" dirty="0">
                <a:latin typeface="Calibri"/>
                <a:cs typeface="Calibri"/>
              </a:rPr>
              <a:t>образовательной</a:t>
            </a:r>
            <a:r>
              <a:rPr sz="1600" b="1" spc="27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организации</a:t>
            </a:r>
            <a:r>
              <a:rPr sz="1600" b="1" spc="26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обращений</a:t>
            </a:r>
            <a:r>
              <a:rPr sz="1600" b="1" spc="27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педагогических</a:t>
            </a:r>
            <a:r>
              <a:rPr sz="1600" b="1" spc="27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работников</a:t>
            </a:r>
            <a:r>
              <a:rPr sz="1600" b="1" spc="270" dirty="0">
                <a:latin typeface="Calibri"/>
                <a:cs typeface="Calibri"/>
              </a:rPr>
              <a:t>  </a:t>
            </a:r>
            <a:r>
              <a:rPr sz="1600" spc="-50" dirty="0">
                <a:latin typeface="Calibri"/>
                <a:cs typeface="Calibri"/>
              </a:rPr>
              <a:t>о </a:t>
            </a:r>
            <a:r>
              <a:rPr sz="1600" dirty="0">
                <a:latin typeface="Calibri"/>
                <a:cs typeface="Calibri"/>
              </a:rPr>
              <a:t>применении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дисциплинарных</a:t>
            </a:r>
            <a:r>
              <a:rPr sz="1600" spc="30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взысканий</a:t>
            </a:r>
            <a:r>
              <a:rPr sz="1600" spc="2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обучающимся,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которые</a:t>
            </a:r>
            <a:r>
              <a:rPr sz="1600" spc="3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нарушают </a:t>
            </a:r>
            <a:r>
              <a:rPr sz="1600" dirty="0">
                <a:latin typeface="Calibri"/>
                <a:cs typeface="Calibri"/>
              </a:rPr>
              <a:t>правила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внутреннего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распорядка.</a:t>
            </a:r>
            <a:endParaRPr sz="1600" dirty="0">
              <a:latin typeface="Calibri"/>
              <a:cs typeface="Calibri"/>
            </a:endParaRPr>
          </a:p>
          <a:p>
            <a:pPr marL="12700" marR="5080" algn="just">
              <a:lnSpc>
                <a:spcPts val="1939"/>
              </a:lnSpc>
              <a:spcBef>
                <a:spcPts val="1015"/>
              </a:spcBef>
            </a:pPr>
            <a:r>
              <a:rPr sz="1600" dirty="0">
                <a:latin typeface="Calibri"/>
                <a:cs typeface="Calibri"/>
              </a:rPr>
              <a:t>Устанавливается</a:t>
            </a:r>
            <a:r>
              <a:rPr sz="1600" spc="17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обязанность</a:t>
            </a:r>
            <a:r>
              <a:rPr sz="1600" b="1" spc="18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руководителя</a:t>
            </a:r>
            <a:r>
              <a:rPr sz="1600" b="1" spc="17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образовательной</a:t>
            </a:r>
            <a:r>
              <a:rPr sz="1600" b="1" spc="185" dirty="0">
                <a:latin typeface="Calibri"/>
                <a:cs typeface="Calibri"/>
              </a:rPr>
              <a:t>  </a:t>
            </a:r>
            <a:r>
              <a:rPr sz="1600" b="1" spc="-10" dirty="0">
                <a:latin typeface="Calibri"/>
                <a:cs typeface="Calibri"/>
              </a:rPr>
              <a:t>организации </a:t>
            </a:r>
            <a:r>
              <a:rPr sz="1600" b="1" dirty="0">
                <a:latin typeface="Calibri"/>
                <a:cs typeface="Calibri"/>
              </a:rPr>
              <a:t>принимать</a:t>
            </a:r>
            <a:r>
              <a:rPr sz="1600" b="1" spc="459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необходимые</a:t>
            </a:r>
            <a:r>
              <a:rPr sz="1600" b="1" spc="459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меры,</a:t>
            </a:r>
            <a:r>
              <a:rPr sz="1600" b="1" spc="46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направленные</a:t>
            </a:r>
            <a:r>
              <a:rPr sz="1600" b="1" spc="46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на</a:t>
            </a:r>
            <a:r>
              <a:rPr sz="1600" b="1" spc="459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соблюдение</a:t>
            </a:r>
            <a:r>
              <a:rPr sz="1600" b="1" spc="465" dirty="0">
                <a:latin typeface="Calibri"/>
                <a:cs typeface="Calibri"/>
              </a:rPr>
              <a:t>  </a:t>
            </a:r>
            <a:r>
              <a:rPr sz="1600" b="1" spc="-20" dirty="0">
                <a:latin typeface="Calibri"/>
                <a:cs typeface="Calibri"/>
              </a:rPr>
              <a:t>прав </a:t>
            </a:r>
            <a:r>
              <a:rPr sz="1600" b="1" dirty="0">
                <a:latin typeface="Calibri"/>
                <a:cs typeface="Calibri"/>
              </a:rPr>
              <a:t>участников</a:t>
            </a:r>
            <a:r>
              <a:rPr sz="1600" b="1" spc="40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образовательных</a:t>
            </a:r>
            <a:r>
              <a:rPr sz="1600" b="1" spc="434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отношений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4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что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не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позволит</a:t>
            </a:r>
            <a:r>
              <a:rPr sz="1600" spc="4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ему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оставаться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в </a:t>
            </a:r>
            <a:r>
              <a:rPr sz="1600" dirty="0">
                <a:latin typeface="Calibri"/>
                <a:cs typeface="Calibri"/>
              </a:rPr>
              <a:t>стороне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случае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возникновения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конфликтных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ситуаций.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371600" cy="134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551" rIns="0" bIns="0" rtlCol="0">
            <a:spAutoFit/>
          </a:bodyPr>
          <a:lstStyle/>
          <a:p>
            <a:pPr marL="661035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latin typeface="Calibri"/>
                <a:cs typeface="Calibri"/>
              </a:rPr>
              <a:t>Основное</a:t>
            </a:r>
            <a:r>
              <a:rPr sz="4000" b="0" spc="-140" dirty="0">
                <a:latin typeface="Calibri"/>
                <a:cs typeface="Calibri"/>
              </a:rPr>
              <a:t> </a:t>
            </a:r>
            <a:r>
              <a:rPr sz="4000" b="0" spc="-25" dirty="0">
                <a:latin typeface="Calibri"/>
                <a:cs typeface="Calibri"/>
              </a:rPr>
              <a:t>содержание</a:t>
            </a:r>
            <a:r>
              <a:rPr sz="4000" b="0" spc="-145" dirty="0">
                <a:latin typeface="Calibri"/>
                <a:cs typeface="Calibri"/>
              </a:rPr>
              <a:t> </a:t>
            </a:r>
            <a:r>
              <a:rPr sz="4000" b="0" spc="-10" dirty="0">
                <a:latin typeface="Calibri"/>
                <a:cs typeface="Calibri"/>
              </a:rPr>
              <a:t>закона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3716" y="1092454"/>
            <a:ext cx="6683375" cy="193230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 algn="just">
              <a:lnSpc>
                <a:spcPts val="1730"/>
              </a:lnSpc>
              <a:spcBef>
                <a:spcPts val="310"/>
              </a:spcBef>
            </a:pPr>
            <a:r>
              <a:rPr sz="1600" dirty="0">
                <a:latin typeface="Calibri"/>
                <a:cs typeface="Calibri"/>
              </a:rPr>
              <a:t>Предусмотрено</a:t>
            </a:r>
            <a:r>
              <a:rPr sz="1600" spc="31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включение</a:t>
            </a:r>
            <a:r>
              <a:rPr sz="1600" b="1" spc="310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в</a:t>
            </a:r>
            <a:r>
              <a:rPr sz="1600" b="1" spc="31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правила</a:t>
            </a:r>
            <a:r>
              <a:rPr sz="1600" b="1" spc="305" dirty="0">
                <a:latin typeface="Calibri"/>
                <a:cs typeface="Calibri"/>
              </a:rPr>
              <a:t>   </a:t>
            </a:r>
            <a:r>
              <a:rPr sz="1600" b="1" dirty="0">
                <a:latin typeface="Calibri"/>
                <a:cs typeface="Calibri"/>
              </a:rPr>
              <a:t>внутреннего</a:t>
            </a:r>
            <a:r>
              <a:rPr sz="1600" b="1" spc="320" dirty="0">
                <a:latin typeface="Calibri"/>
                <a:cs typeface="Calibri"/>
              </a:rPr>
              <a:t>   </a:t>
            </a:r>
            <a:r>
              <a:rPr sz="1600" b="1" spc="-10" dirty="0">
                <a:latin typeface="Calibri"/>
                <a:cs typeface="Calibri"/>
              </a:rPr>
              <a:t>распорядка </a:t>
            </a:r>
            <a:r>
              <a:rPr sz="1600" b="1" dirty="0">
                <a:latin typeface="Calibri"/>
                <a:cs typeface="Calibri"/>
              </a:rPr>
              <a:t>обучающихся</a:t>
            </a:r>
            <a:r>
              <a:rPr sz="1600" b="1" spc="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требований</a:t>
            </a:r>
            <a:r>
              <a:rPr sz="1600" b="1" spc="7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к</a:t>
            </a:r>
            <a:r>
              <a:rPr sz="1600" b="1" spc="7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дисциплине</a:t>
            </a:r>
            <a:r>
              <a:rPr sz="1600" b="1" spc="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на</a:t>
            </a:r>
            <a:r>
              <a:rPr sz="1600" b="1" spc="7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учебных</a:t>
            </a:r>
            <a:r>
              <a:rPr sz="1600" b="1" spc="7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занятиях</a:t>
            </a:r>
            <a:r>
              <a:rPr sz="1600" b="1" spc="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правилам </a:t>
            </a:r>
            <a:r>
              <a:rPr sz="1600" dirty="0">
                <a:latin typeface="Calibri"/>
                <a:cs typeface="Calibri"/>
              </a:rPr>
              <a:t>поведения</a:t>
            </a:r>
            <a:r>
              <a:rPr sz="1600" spc="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образовательной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организации,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которые</a:t>
            </a:r>
            <a:r>
              <a:rPr sz="1600" spc="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для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обучающихся </a:t>
            </a:r>
            <a:r>
              <a:rPr sz="1600" b="1" spc="-10" dirty="0">
                <a:latin typeface="Calibri"/>
                <a:cs typeface="Calibri"/>
              </a:rPr>
              <a:t>будут обязательны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к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исполнению.</a:t>
            </a:r>
            <a:endParaRPr sz="1600" dirty="0">
              <a:latin typeface="Calibri"/>
              <a:cs typeface="Calibri"/>
            </a:endParaRPr>
          </a:p>
          <a:p>
            <a:pPr marL="12700" marR="5080" algn="just">
              <a:lnSpc>
                <a:spcPts val="1730"/>
              </a:lnSpc>
              <a:spcBef>
                <a:spcPts val="990"/>
              </a:spcBef>
            </a:pPr>
            <a:r>
              <a:rPr sz="1600" dirty="0">
                <a:latin typeface="Calibri"/>
                <a:cs typeface="Calibri"/>
              </a:rPr>
              <a:t>С</a:t>
            </a:r>
            <a:r>
              <a:rPr sz="1600" spc="254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целью</a:t>
            </a:r>
            <a:r>
              <a:rPr sz="1600" spc="26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обеспечения</a:t>
            </a:r>
            <a:r>
              <a:rPr sz="1600" spc="26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возможности</a:t>
            </a:r>
            <a:r>
              <a:rPr sz="1600" spc="26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требования</a:t>
            </a:r>
            <a:r>
              <a:rPr sz="1600" spc="26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соблюдения</a:t>
            </a:r>
            <a:r>
              <a:rPr sz="1600" spc="260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правил </a:t>
            </a:r>
            <a:r>
              <a:rPr sz="1600" dirty="0">
                <a:latin typeface="Calibri"/>
                <a:cs typeface="Calibri"/>
              </a:rPr>
              <a:t>поведения</a:t>
            </a:r>
            <a:r>
              <a:rPr sz="1600" spc="1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2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пресечения</a:t>
            </a:r>
            <a:r>
              <a:rPr sz="1600" spc="20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фактов</a:t>
            </a:r>
            <a:r>
              <a:rPr sz="1600" spc="20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нарушения</a:t>
            </a:r>
            <a:r>
              <a:rPr sz="1600" spc="1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дисциплины</a:t>
            </a:r>
            <a:r>
              <a:rPr sz="1600" spc="19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устанавливается, </a:t>
            </a:r>
            <a:r>
              <a:rPr sz="1600" dirty="0">
                <a:latin typeface="Calibri"/>
                <a:cs typeface="Calibri"/>
              </a:rPr>
              <a:t>что</a:t>
            </a:r>
            <a:r>
              <a:rPr sz="1600" spc="49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педагогические</a:t>
            </a:r>
            <a:r>
              <a:rPr sz="1600" spc="4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работники</a:t>
            </a:r>
            <a:r>
              <a:rPr sz="1600" spc="484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49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администрация</a:t>
            </a:r>
            <a:r>
              <a:rPr sz="1600" spc="49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образовательной </a:t>
            </a:r>
            <a:r>
              <a:rPr sz="1600" dirty="0">
                <a:latin typeface="Calibri"/>
                <a:cs typeface="Calibri"/>
              </a:rPr>
              <a:t>организации,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а</a:t>
            </a:r>
            <a:r>
              <a:rPr sz="1600" spc="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также</a:t>
            </a:r>
            <a:r>
              <a:rPr sz="1600" spc="1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иные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лица,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</a:t>
            </a:r>
            <a:r>
              <a:rPr sz="1600" spc="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которых</a:t>
            </a:r>
            <a:r>
              <a:rPr sz="1600" spc="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возложены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соответствующие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3716" y="2975228"/>
            <a:ext cx="66808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33500" algn="l"/>
                <a:tab pos="2766695" algn="l"/>
                <a:tab pos="3763645" algn="l"/>
                <a:tab pos="4129404" algn="l"/>
                <a:tab pos="5548630" algn="l"/>
                <a:tab pos="5920105" algn="l"/>
              </a:tabLst>
            </a:pPr>
            <a:r>
              <a:rPr sz="1600" spc="-10" dirty="0">
                <a:latin typeface="Calibri"/>
                <a:cs typeface="Calibri"/>
              </a:rPr>
              <a:t>обязанности,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b="1" spc="-10" dirty="0">
                <a:latin typeface="Calibri"/>
                <a:cs typeface="Calibri"/>
              </a:rPr>
              <a:t>осуществляют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10" dirty="0">
                <a:latin typeface="Calibri"/>
                <a:cs typeface="Calibri"/>
              </a:rPr>
              <a:t>контроль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25" dirty="0">
                <a:latin typeface="Calibri"/>
                <a:cs typeface="Calibri"/>
              </a:rPr>
              <a:t>за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10" dirty="0">
                <a:latin typeface="Calibri"/>
                <a:cs typeface="Calibri"/>
              </a:rPr>
              <a:t>соблюдением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25" dirty="0">
                <a:latin typeface="Calibri"/>
                <a:cs typeface="Calibri"/>
              </a:rPr>
              <a:t>со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10" dirty="0">
                <a:latin typeface="Calibri"/>
                <a:cs typeface="Calibri"/>
              </a:rPr>
              <a:t>стороны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3716" y="3090443"/>
            <a:ext cx="6683375" cy="72072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600" b="1" spc="-10" dirty="0">
                <a:latin typeface="Calibri"/>
                <a:cs typeface="Calibri"/>
              </a:rPr>
              <a:t>обучающихся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дисциплины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правил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поведения.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  <a:tabLst>
                <a:tab pos="5666105" algn="l"/>
              </a:tabLst>
            </a:pPr>
            <a:r>
              <a:rPr sz="1600" dirty="0">
                <a:latin typeface="Calibri"/>
                <a:cs typeface="Calibri"/>
              </a:rPr>
              <a:t>В</a:t>
            </a:r>
            <a:r>
              <a:rPr sz="1600" spc="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целях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создания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благоприятных</a:t>
            </a:r>
            <a:r>
              <a:rPr sz="1600" spc="11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условий</a:t>
            </a:r>
            <a:r>
              <a:rPr sz="1600" spc="10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для</a:t>
            </a:r>
            <a:r>
              <a:rPr sz="1600" spc="10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проведения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педагогами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3716" y="3761638"/>
            <a:ext cx="6683375" cy="7080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algn="just">
              <a:lnSpc>
                <a:spcPct val="90100"/>
              </a:lnSpc>
              <a:spcBef>
                <a:spcPts val="285"/>
              </a:spcBef>
            </a:pPr>
            <a:r>
              <a:rPr sz="1600" dirty="0">
                <a:latin typeface="Calibri"/>
                <a:cs typeface="Calibri"/>
              </a:rPr>
              <a:t>учебных</a:t>
            </a:r>
            <a:r>
              <a:rPr sz="1600" spc="47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занятий</a:t>
            </a:r>
            <a:r>
              <a:rPr sz="1600" spc="46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при</a:t>
            </a:r>
            <a:r>
              <a:rPr sz="1600" spc="46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реализации</a:t>
            </a:r>
            <a:r>
              <a:rPr sz="1600" spc="47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основных</a:t>
            </a:r>
            <a:r>
              <a:rPr sz="1600" spc="470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общеобразовательных </a:t>
            </a:r>
            <a:r>
              <a:rPr sz="1600" dirty="0">
                <a:latin typeface="Calibri"/>
                <a:cs typeface="Calibri"/>
              </a:rPr>
              <a:t>программ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устанавливается,</a:t>
            </a:r>
            <a:r>
              <a:rPr sz="1600" spc="31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что</a:t>
            </a:r>
            <a:r>
              <a:rPr sz="1600" b="1" spc="30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во</a:t>
            </a:r>
            <a:r>
              <a:rPr sz="1600" b="1" spc="3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время</a:t>
            </a:r>
            <a:r>
              <a:rPr sz="1600" b="1" spc="30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их</a:t>
            </a:r>
            <a:r>
              <a:rPr sz="1600" b="1" spc="30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проведения</a:t>
            </a:r>
            <a:r>
              <a:rPr sz="1600" b="1" spc="30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использование </a:t>
            </a:r>
            <a:r>
              <a:rPr sz="1600" b="1" dirty="0">
                <a:latin typeface="Calibri"/>
                <a:cs typeface="Calibri"/>
              </a:rPr>
              <a:t>средств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связи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для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обучающихся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не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допускается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371600" cy="134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Номер слайда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0915" y="387858"/>
            <a:ext cx="58597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Calibri"/>
                <a:cs typeface="Calibri"/>
              </a:rPr>
              <a:t>Основное</a:t>
            </a:r>
            <a:r>
              <a:rPr sz="3600" b="0" spc="-105" dirty="0">
                <a:latin typeface="Calibri"/>
                <a:cs typeface="Calibri"/>
              </a:rPr>
              <a:t> </a:t>
            </a:r>
            <a:r>
              <a:rPr sz="3600" b="0" spc="-20" dirty="0">
                <a:latin typeface="Calibri"/>
                <a:cs typeface="Calibri"/>
              </a:rPr>
              <a:t>содержание</a:t>
            </a:r>
            <a:r>
              <a:rPr sz="3600" b="0" spc="-105" dirty="0">
                <a:latin typeface="Calibri"/>
                <a:cs typeface="Calibri"/>
              </a:rPr>
              <a:t> </a:t>
            </a:r>
            <a:r>
              <a:rPr sz="3600" b="0" spc="-10" dirty="0">
                <a:latin typeface="Calibri"/>
                <a:cs typeface="Calibri"/>
              </a:rPr>
              <a:t>закона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0915" y="1243711"/>
            <a:ext cx="7404734" cy="31407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Одним</a:t>
            </a:r>
            <a:r>
              <a:rPr sz="2800" spc="484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из</a:t>
            </a:r>
            <a:r>
              <a:rPr sz="2800" spc="4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важнейших</a:t>
            </a:r>
            <a:r>
              <a:rPr sz="2800" spc="4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изменений,</a:t>
            </a:r>
            <a:r>
              <a:rPr sz="2800" spc="48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которые </a:t>
            </a:r>
            <a:r>
              <a:rPr sz="2800" dirty="0">
                <a:latin typeface="Calibri"/>
                <a:cs typeface="Calibri"/>
              </a:rPr>
              <a:t>были</a:t>
            </a:r>
            <a:r>
              <a:rPr sz="2800" spc="5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внесены</a:t>
            </a:r>
            <a:r>
              <a:rPr sz="2800" spc="5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федеральным</a:t>
            </a:r>
            <a:r>
              <a:rPr sz="2800" spc="5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законом</a:t>
            </a:r>
            <a:r>
              <a:rPr sz="2800" spc="5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5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Закон </a:t>
            </a:r>
            <a:r>
              <a:rPr sz="2800" dirty="0">
                <a:latin typeface="Calibri"/>
                <a:cs typeface="Calibri"/>
              </a:rPr>
              <a:t>об</a:t>
            </a:r>
            <a:r>
              <a:rPr sz="2800" spc="5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образовании</a:t>
            </a:r>
            <a:r>
              <a:rPr sz="2800" spc="5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стало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дополнение</a:t>
            </a:r>
            <a:r>
              <a:rPr sz="2800" spc="4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статьи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spc="-25" dirty="0">
                <a:latin typeface="Calibri"/>
                <a:cs typeface="Calibri"/>
              </a:rPr>
              <a:t>47, </a:t>
            </a:r>
            <a:r>
              <a:rPr sz="2800" dirty="0">
                <a:latin typeface="Calibri"/>
                <a:cs typeface="Calibri"/>
              </a:rPr>
              <a:t>согласно</a:t>
            </a:r>
            <a:r>
              <a:rPr sz="2800" spc="6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которой</a:t>
            </a:r>
            <a:r>
              <a:rPr sz="2800" spc="6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целях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защиты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своих</a:t>
            </a:r>
            <a:r>
              <a:rPr sz="2800" spc="66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прав </a:t>
            </a:r>
            <a:r>
              <a:rPr sz="2800" dirty="0">
                <a:latin typeface="Calibri"/>
                <a:cs typeface="Calibri"/>
              </a:rPr>
              <a:t>педагогические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работники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самостоятельно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или </a:t>
            </a:r>
            <a:r>
              <a:rPr sz="2800" dirty="0">
                <a:latin typeface="Calibri"/>
                <a:cs typeface="Calibri"/>
              </a:rPr>
              <a:t>через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своих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представителей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вправе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обращаться </a:t>
            </a:r>
            <a:r>
              <a:rPr sz="2800" b="1" dirty="0">
                <a:latin typeface="Calibri"/>
                <a:cs typeface="Calibri"/>
              </a:rPr>
              <a:t>в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комиссию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по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урегулированию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споров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между участниками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spc="-10" dirty="0" err="1">
                <a:latin typeface="Calibri"/>
                <a:cs typeface="Calibri"/>
              </a:rPr>
              <a:t>образовательных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 err="1" smtClean="0">
                <a:latin typeface="Calibri"/>
                <a:cs typeface="Calibri"/>
              </a:rPr>
              <a:t>отношений</a:t>
            </a:r>
            <a:r>
              <a:rPr lang="ru-RU" sz="2800" b="1" spc="-10" dirty="0" smtClean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-1"/>
            <a:ext cx="1447800" cy="141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300" y="967866"/>
            <a:ext cx="8665845" cy="96139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 algn="just">
              <a:lnSpc>
                <a:spcPct val="90400"/>
              </a:lnSpc>
              <a:spcBef>
                <a:spcPts val="305"/>
              </a:spcBef>
            </a:pPr>
            <a:r>
              <a:rPr sz="1800" dirty="0">
                <a:latin typeface="Calibri"/>
                <a:cs typeface="Calibri"/>
              </a:rPr>
              <a:t>2019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году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Общероссийский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Профсоюз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образования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разработал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</a:t>
            </a:r>
            <a:r>
              <a:rPr sz="1600" dirty="0">
                <a:latin typeface="Calibri"/>
                <a:cs typeface="Calibri"/>
              </a:rPr>
              <a:t>аконопроект</a:t>
            </a:r>
            <a:r>
              <a:rPr sz="1600" spc="2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которым </a:t>
            </a:r>
            <a:r>
              <a:rPr sz="1600" dirty="0">
                <a:latin typeface="Calibri"/>
                <a:cs typeface="Calibri"/>
              </a:rPr>
              <a:t>предлагалось</a:t>
            </a:r>
            <a:r>
              <a:rPr sz="1600" spc="39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введение</a:t>
            </a:r>
            <a:r>
              <a:rPr sz="1600" b="1" spc="40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ответственности</a:t>
            </a:r>
            <a:r>
              <a:rPr sz="1600" b="1" spc="409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для</a:t>
            </a:r>
            <a:r>
              <a:rPr sz="1600" b="1" spc="40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участников</a:t>
            </a:r>
            <a:r>
              <a:rPr sz="1600" b="1" spc="409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образовательных</a:t>
            </a:r>
            <a:r>
              <a:rPr sz="1600" b="1" spc="409" dirty="0">
                <a:latin typeface="Calibri"/>
                <a:cs typeface="Calibri"/>
              </a:rPr>
              <a:t>  </a:t>
            </a:r>
            <a:r>
              <a:rPr sz="1600" b="1" spc="-10" dirty="0">
                <a:latin typeface="Calibri"/>
                <a:cs typeface="Calibri"/>
              </a:rPr>
              <a:t>отношений, </a:t>
            </a:r>
            <a:r>
              <a:rPr sz="1600" b="1" dirty="0">
                <a:latin typeface="Calibri"/>
                <a:cs typeface="Calibri"/>
              </a:rPr>
              <a:t>проявляющих</a:t>
            </a:r>
            <a:r>
              <a:rPr sz="1600" b="1" spc="1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неуважительное</a:t>
            </a:r>
            <a:r>
              <a:rPr sz="1600" b="1" spc="10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отношение</a:t>
            </a:r>
            <a:r>
              <a:rPr sz="1600" b="1" spc="10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к</a:t>
            </a:r>
            <a:r>
              <a:rPr sz="1600" b="1" spc="9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педагогическим</a:t>
            </a:r>
            <a:r>
              <a:rPr sz="1600" b="1" spc="1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работникам</a:t>
            </a:r>
            <a:r>
              <a:rPr sz="1600" b="1" spc="10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при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исполнении</a:t>
            </a:r>
            <a:r>
              <a:rPr sz="1600" b="1" spc="9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ими </a:t>
            </a:r>
            <a:r>
              <a:rPr sz="1600" b="1" dirty="0">
                <a:latin typeface="Calibri"/>
                <a:cs typeface="Calibri"/>
              </a:rPr>
              <a:t>профессиональной</a:t>
            </a:r>
            <a:r>
              <a:rPr sz="1600" b="1" spc="35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деятельности</a:t>
            </a:r>
            <a:r>
              <a:rPr sz="1600" b="1" spc="3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3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сфере</a:t>
            </a:r>
            <a:r>
              <a:rPr sz="1600" spc="3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образования</a:t>
            </a:r>
            <a:r>
              <a:rPr sz="1600" spc="3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3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нахождения</a:t>
            </a:r>
            <a:r>
              <a:rPr sz="1600" spc="3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3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трудовых,</a:t>
            </a:r>
            <a:r>
              <a:rPr sz="1600" spc="3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служебных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300" y="1879472"/>
            <a:ext cx="86639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45870" algn="l"/>
                <a:tab pos="1513840" algn="l"/>
                <a:tab pos="2957195" algn="l"/>
                <a:tab pos="4643120" algn="l"/>
                <a:tab pos="6350000" algn="l"/>
                <a:tab pos="7691755" algn="l"/>
              </a:tabLst>
            </a:pPr>
            <a:r>
              <a:rPr sz="1600" spc="-10" dirty="0">
                <a:latin typeface="Calibri"/>
                <a:cs typeface="Calibri"/>
              </a:rPr>
              <a:t>отношениях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50" dirty="0">
                <a:latin typeface="Calibri"/>
                <a:cs typeface="Calibri"/>
              </a:rPr>
              <a:t>с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организацией,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осуществляющей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образовательную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деятельность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служебных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300" y="1996669"/>
            <a:ext cx="8663305" cy="150368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600" spc="-10" dirty="0">
                <a:latin typeface="Calibri"/>
                <a:cs typeface="Calibri"/>
              </a:rPr>
              <a:t>обязанностей.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1600" b="1" spc="-10" dirty="0">
                <a:latin typeface="Calibri"/>
                <a:cs typeface="Calibri"/>
              </a:rPr>
              <a:t>Законопроект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Профсоюза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содержал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следующие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основные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положения:</a:t>
            </a:r>
            <a:endParaRPr sz="1600">
              <a:latin typeface="Calibri"/>
              <a:cs typeface="Calibri"/>
            </a:endParaRPr>
          </a:p>
          <a:p>
            <a:pPr marL="12700" marR="5080" algn="just">
              <a:lnSpc>
                <a:spcPts val="1730"/>
              </a:lnSpc>
              <a:spcBef>
                <a:spcPts val="1035"/>
              </a:spcBef>
            </a:pPr>
            <a:r>
              <a:rPr sz="1600" dirty="0">
                <a:latin typeface="Calibri"/>
                <a:cs typeface="Calibri"/>
              </a:rPr>
              <a:t>-введение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института</a:t>
            </a:r>
            <a:r>
              <a:rPr sz="1600" spc="1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ответственности</a:t>
            </a:r>
            <a:r>
              <a:rPr sz="1600" spc="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обучающихся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нарушения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вышеуказанной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обязанности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и </a:t>
            </a:r>
            <a:r>
              <a:rPr sz="1600" dirty="0">
                <a:latin typeface="Calibri"/>
                <a:cs typeface="Calibri"/>
              </a:rPr>
              <a:t>внести</a:t>
            </a:r>
            <a:r>
              <a:rPr sz="1600" spc="13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соответствующие</a:t>
            </a:r>
            <a:r>
              <a:rPr sz="1600" spc="14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изменения</a:t>
            </a:r>
            <a:r>
              <a:rPr sz="1600" spc="14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13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Федеральный</a:t>
            </a:r>
            <a:r>
              <a:rPr sz="1600" spc="14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закон</a:t>
            </a:r>
            <a:r>
              <a:rPr sz="1600" spc="14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«Об</a:t>
            </a:r>
            <a:r>
              <a:rPr sz="1600" spc="14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образовании</a:t>
            </a:r>
            <a:r>
              <a:rPr sz="1600" spc="14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140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Российской Федерации»;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300" y="3577285"/>
            <a:ext cx="86633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56030" algn="l"/>
                <a:tab pos="2157095" algn="l"/>
                <a:tab pos="4043679" algn="l"/>
                <a:tab pos="4867275" algn="l"/>
                <a:tab pos="5217795" algn="l"/>
                <a:tab pos="6224905" algn="l"/>
                <a:tab pos="7476490" algn="l"/>
              </a:tabLst>
            </a:pPr>
            <a:r>
              <a:rPr sz="1600" dirty="0">
                <a:latin typeface="Calibri"/>
                <a:cs typeface="Calibri"/>
              </a:rPr>
              <a:t>-</a:t>
            </a:r>
            <a:r>
              <a:rPr sz="1600" spc="-10" dirty="0">
                <a:latin typeface="Calibri"/>
                <a:cs typeface="Calibri"/>
              </a:rPr>
              <a:t>увеличение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размера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административного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штрафа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за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действия,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являющиеся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проявлением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300" y="3797300"/>
            <a:ext cx="86633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3170" algn="l"/>
                <a:tab pos="1504950" algn="l"/>
                <a:tab pos="2150745" algn="l"/>
                <a:tab pos="2435860" algn="l"/>
                <a:tab pos="3673475" algn="l"/>
                <a:tab pos="5274310" algn="l"/>
                <a:tab pos="6403340" algn="l"/>
                <a:tab pos="7303134" algn="l"/>
                <a:tab pos="8552815" algn="l"/>
              </a:tabLst>
            </a:pPr>
            <a:r>
              <a:rPr sz="1600" spc="-10" dirty="0">
                <a:latin typeface="Calibri"/>
                <a:cs typeface="Calibri"/>
              </a:rPr>
              <a:t>неуважения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50" dirty="0">
                <a:latin typeface="Calibri"/>
                <a:cs typeface="Calibri"/>
              </a:rPr>
              <a:t>к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чести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50" dirty="0">
                <a:latin typeface="Calibri"/>
                <a:cs typeface="Calibri"/>
              </a:rPr>
              <a:t>и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достоинству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педагогического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работника,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которые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выражаются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50" dirty="0">
                <a:latin typeface="Calibri"/>
                <a:cs typeface="Calibri"/>
              </a:rPr>
              <a:t>в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300" y="3914038"/>
            <a:ext cx="8664575" cy="93726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1600" spc="-10" dirty="0">
                <a:latin typeface="Calibri"/>
                <a:cs typeface="Calibri"/>
              </a:rPr>
              <a:t>оскорблении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педагогического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работника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или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проявлении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нему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насильственных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действий;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  <a:spcBef>
                <a:spcPts val="800"/>
              </a:spcBef>
            </a:pPr>
            <a:r>
              <a:rPr sz="1600" dirty="0">
                <a:latin typeface="Calibri"/>
                <a:cs typeface="Calibri"/>
              </a:rPr>
              <a:t>-установление</a:t>
            </a:r>
            <a:r>
              <a:rPr sz="1600" spc="4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4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уголовном</a:t>
            </a:r>
            <a:r>
              <a:rPr sz="1600" spc="459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законодательстве</a:t>
            </a:r>
            <a:r>
              <a:rPr sz="1600" spc="459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ответственности</a:t>
            </a:r>
            <a:r>
              <a:rPr sz="1600" spc="4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за</a:t>
            </a:r>
            <a:r>
              <a:rPr sz="1600" spc="459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насильственные</a:t>
            </a:r>
            <a:r>
              <a:rPr sz="1600" spc="4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действия</a:t>
            </a:r>
            <a:r>
              <a:rPr sz="1600" spc="45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в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</a:pPr>
            <a:r>
              <a:rPr sz="1600" dirty="0">
                <a:latin typeface="Calibri"/>
                <a:cs typeface="Calibri"/>
              </a:rPr>
              <a:t>отношении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педагогических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работников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при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осуществлении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ими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профессиональной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деятельности.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38404" y="147065"/>
            <a:ext cx="65449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Работа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Профсоюза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по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вопросу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повышения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статуса педагогических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работников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Работа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Профсоюза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по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вопросу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повышения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статуса</a:t>
            </a:r>
          </a:p>
          <a:p>
            <a:pPr marL="12700">
              <a:lnSpc>
                <a:spcPts val="2735"/>
              </a:lnSpc>
            </a:pPr>
            <a:r>
              <a:rPr b="0" spc="-10" dirty="0">
                <a:latin typeface="Calibri"/>
                <a:cs typeface="Calibri"/>
              </a:rPr>
              <a:t>педагогических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работников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2300" y="825754"/>
            <a:ext cx="767905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20040" algn="l"/>
                <a:tab pos="669290" algn="l"/>
                <a:tab pos="1490980" algn="l"/>
                <a:tab pos="3135630" algn="l"/>
                <a:tab pos="4645660" algn="l"/>
                <a:tab pos="5688965" algn="l"/>
              </a:tabLst>
            </a:pPr>
            <a:r>
              <a:rPr sz="1900" spc="-50" dirty="0">
                <a:latin typeface="Calibri"/>
                <a:cs typeface="Calibri"/>
              </a:rPr>
              <a:t>-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50" dirty="0">
                <a:latin typeface="Calibri"/>
                <a:cs typeface="Calibri"/>
              </a:rPr>
              <a:t>в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целях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актуализации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Модельного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кодекса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профессиональной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10219" y="825754"/>
            <a:ext cx="59626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latin typeface="Calibri"/>
                <a:cs typeface="Calibri"/>
              </a:rPr>
              <a:t>этики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300" y="1115313"/>
            <a:ext cx="8484235" cy="3790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latin typeface="Calibri"/>
                <a:cs typeface="Calibri"/>
              </a:rPr>
              <a:t>педагогических</a:t>
            </a:r>
            <a:r>
              <a:rPr sz="1900" spc="17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работников</a:t>
            </a:r>
            <a:r>
              <a:rPr sz="1900" spc="18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организаций,</a:t>
            </a:r>
            <a:r>
              <a:rPr sz="1900" spc="17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осуществляющих</a:t>
            </a:r>
            <a:r>
              <a:rPr sz="1900" spc="175" dirty="0">
                <a:latin typeface="Calibri"/>
                <a:cs typeface="Calibri"/>
              </a:rPr>
              <a:t>  </a:t>
            </a:r>
            <a:r>
              <a:rPr sz="1900" spc="-10" dirty="0">
                <a:latin typeface="Calibri"/>
                <a:cs typeface="Calibri"/>
              </a:rPr>
              <a:t>образовательную </a:t>
            </a:r>
            <a:r>
              <a:rPr sz="1900" dirty="0">
                <a:latin typeface="Calibri"/>
                <a:cs typeface="Calibri"/>
              </a:rPr>
              <a:t>деятельность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в</a:t>
            </a:r>
            <a:r>
              <a:rPr sz="1900" spc="2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субъекты</a:t>
            </a:r>
            <a:r>
              <a:rPr sz="1900" spc="2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РФ</a:t>
            </a:r>
            <a:r>
              <a:rPr sz="1900" spc="2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в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августе</a:t>
            </a:r>
            <a:r>
              <a:rPr sz="1900" spc="2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2019</a:t>
            </a:r>
            <a:r>
              <a:rPr sz="1900" spc="2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году</a:t>
            </a:r>
            <a:r>
              <a:rPr sz="1900" spc="2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было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направлено</a:t>
            </a:r>
            <a:r>
              <a:rPr sz="1900" spc="2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совместное </a:t>
            </a:r>
            <a:r>
              <a:rPr sz="1900" dirty="0">
                <a:latin typeface="Calibri"/>
                <a:cs typeface="Calibri"/>
              </a:rPr>
              <a:t>письмо</a:t>
            </a:r>
            <a:r>
              <a:rPr sz="1900" spc="4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Минпросвещения</a:t>
            </a:r>
            <a:r>
              <a:rPr sz="1900" spc="409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России</a:t>
            </a:r>
            <a:r>
              <a:rPr sz="1900" spc="4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и</a:t>
            </a:r>
            <a:r>
              <a:rPr sz="1900" spc="4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Профсоюза</a:t>
            </a:r>
            <a:r>
              <a:rPr sz="1900" spc="430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«О</a:t>
            </a:r>
            <a:r>
              <a:rPr sz="1900" b="1" spc="42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примерном</a:t>
            </a:r>
            <a:r>
              <a:rPr sz="1900" b="1" spc="430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положении</a:t>
            </a:r>
            <a:r>
              <a:rPr sz="1900" b="1" spc="430" dirty="0">
                <a:latin typeface="Calibri"/>
                <a:cs typeface="Calibri"/>
              </a:rPr>
              <a:t> </a:t>
            </a:r>
            <a:r>
              <a:rPr sz="1900" b="1" spc="-50" dirty="0">
                <a:latin typeface="Calibri"/>
                <a:cs typeface="Calibri"/>
              </a:rPr>
              <a:t>о </a:t>
            </a:r>
            <a:r>
              <a:rPr sz="1900" b="1" dirty="0">
                <a:latin typeface="Calibri"/>
                <a:cs typeface="Calibri"/>
              </a:rPr>
              <a:t>нормах</a:t>
            </a:r>
            <a:r>
              <a:rPr sz="1900" b="1" spc="105" dirty="0">
                <a:latin typeface="Calibri"/>
                <a:cs typeface="Calibri"/>
              </a:rPr>
              <a:t>  </a:t>
            </a:r>
            <a:r>
              <a:rPr sz="1900" b="1" dirty="0">
                <a:latin typeface="Calibri"/>
                <a:cs typeface="Calibri"/>
              </a:rPr>
              <a:t>профессиональной</a:t>
            </a:r>
            <a:r>
              <a:rPr sz="1900" b="1" spc="100" dirty="0">
                <a:latin typeface="Calibri"/>
                <a:cs typeface="Calibri"/>
              </a:rPr>
              <a:t>  </a:t>
            </a:r>
            <a:r>
              <a:rPr sz="1900" b="1" dirty="0">
                <a:latin typeface="Calibri"/>
                <a:cs typeface="Calibri"/>
              </a:rPr>
              <a:t>этики</a:t>
            </a:r>
            <a:r>
              <a:rPr sz="1900" b="1" spc="110" dirty="0">
                <a:latin typeface="Calibri"/>
                <a:cs typeface="Calibri"/>
              </a:rPr>
              <a:t>  </a:t>
            </a:r>
            <a:r>
              <a:rPr sz="1900" b="1" dirty="0">
                <a:latin typeface="Calibri"/>
                <a:cs typeface="Calibri"/>
              </a:rPr>
              <a:t>педагогических</a:t>
            </a:r>
            <a:r>
              <a:rPr sz="1900" b="1" spc="114" dirty="0">
                <a:latin typeface="Calibri"/>
                <a:cs typeface="Calibri"/>
              </a:rPr>
              <a:t>  </a:t>
            </a:r>
            <a:r>
              <a:rPr sz="1900" b="1" dirty="0">
                <a:latin typeface="Calibri"/>
                <a:cs typeface="Calibri"/>
              </a:rPr>
              <a:t>работников»</a:t>
            </a:r>
            <a:r>
              <a:rPr sz="1900" b="1" spc="10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(исх.</a:t>
            </a:r>
            <a:r>
              <a:rPr sz="1900" spc="11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N</a:t>
            </a:r>
            <a:r>
              <a:rPr sz="1900" spc="105" dirty="0">
                <a:latin typeface="Calibri"/>
                <a:cs typeface="Calibri"/>
              </a:rPr>
              <a:t>  </a:t>
            </a:r>
            <a:r>
              <a:rPr sz="1900" spc="-25" dirty="0">
                <a:latin typeface="Calibri"/>
                <a:cs typeface="Calibri"/>
              </a:rPr>
              <a:t>ИП- </a:t>
            </a:r>
            <a:r>
              <a:rPr sz="1900" spc="-10" dirty="0">
                <a:latin typeface="Calibri"/>
                <a:cs typeface="Calibri"/>
              </a:rPr>
              <a:t>941/06/484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от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20.08.2019);</a:t>
            </a:r>
            <a:endParaRPr sz="19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900" dirty="0">
                <a:latin typeface="Calibri"/>
                <a:cs typeface="Calibri"/>
              </a:rPr>
              <a:t>-</a:t>
            </a:r>
            <a:r>
              <a:rPr sz="1900" spc="49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в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продолжении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работы,</a:t>
            </a:r>
            <a:r>
              <a:rPr sz="1900" spc="3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направленной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на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реализацию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права</a:t>
            </a:r>
            <a:r>
              <a:rPr sz="1900" spc="4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педагогов</a:t>
            </a:r>
            <a:r>
              <a:rPr sz="1900" spc="40" dirty="0">
                <a:latin typeface="Calibri"/>
                <a:cs typeface="Calibri"/>
              </a:rPr>
              <a:t>  </a:t>
            </a:r>
            <a:r>
              <a:rPr sz="1900" spc="-25" dirty="0">
                <a:latin typeface="Calibri"/>
                <a:cs typeface="Calibri"/>
              </a:rPr>
              <a:t>на </a:t>
            </a:r>
            <a:r>
              <a:rPr sz="1900" dirty="0">
                <a:latin typeface="Calibri"/>
                <a:cs typeface="Calibri"/>
              </a:rPr>
              <a:t>справедливое</a:t>
            </a:r>
            <a:r>
              <a:rPr sz="1900" spc="445" dirty="0">
                <a:latin typeface="Calibri"/>
                <a:cs typeface="Calibri"/>
              </a:rPr>
              <a:t>    </a:t>
            </a:r>
            <a:r>
              <a:rPr sz="1900" dirty="0">
                <a:latin typeface="Calibri"/>
                <a:cs typeface="Calibri"/>
              </a:rPr>
              <a:t>и</a:t>
            </a:r>
            <a:r>
              <a:rPr sz="1900" spc="440" dirty="0">
                <a:latin typeface="Calibri"/>
                <a:cs typeface="Calibri"/>
              </a:rPr>
              <a:t>    </a:t>
            </a:r>
            <a:r>
              <a:rPr sz="1900" dirty="0">
                <a:latin typeface="Calibri"/>
                <a:cs typeface="Calibri"/>
              </a:rPr>
              <a:t>объективное</a:t>
            </a:r>
            <a:r>
              <a:rPr sz="1900" spc="440" dirty="0">
                <a:latin typeface="Calibri"/>
                <a:cs typeface="Calibri"/>
              </a:rPr>
              <a:t>    </a:t>
            </a:r>
            <a:r>
              <a:rPr sz="1900" dirty="0">
                <a:latin typeface="Calibri"/>
                <a:cs typeface="Calibri"/>
              </a:rPr>
              <a:t>расследование</a:t>
            </a:r>
            <a:r>
              <a:rPr sz="1900" spc="445" dirty="0">
                <a:latin typeface="Calibri"/>
                <a:cs typeface="Calibri"/>
              </a:rPr>
              <a:t>    </a:t>
            </a:r>
            <a:r>
              <a:rPr sz="1900" dirty="0">
                <a:latin typeface="Calibri"/>
                <a:cs typeface="Calibri"/>
              </a:rPr>
              <a:t>нарушения</a:t>
            </a:r>
            <a:r>
              <a:rPr sz="1900" spc="445" dirty="0">
                <a:latin typeface="Calibri"/>
                <a:cs typeface="Calibri"/>
              </a:rPr>
              <a:t>    </a:t>
            </a:r>
            <a:r>
              <a:rPr sz="1900" spc="-20" dirty="0">
                <a:latin typeface="Calibri"/>
                <a:cs typeface="Calibri"/>
              </a:rPr>
              <a:t>норм </a:t>
            </a:r>
            <a:r>
              <a:rPr sz="1900" dirty="0">
                <a:latin typeface="Calibri"/>
                <a:cs typeface="Calibri"/>
              </a:rPr>
              <a:t>профессиональной</a:t>
            </a:r>
            <a:r>
              <a:rPr sz="1900" spc="19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этики,</a:t>
            </a:r>
            <a:r>
              <a:rPr sz="1900" spc="19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в</a:t>
            </a:r>
            <a:r>
              <a:rPr sz="1900" spc="19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ноябре</a:t>
            </a:r>
            <a:r>
              <a:rPr sz="1900" spc="18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2019</a:t>
            </a:r>
            <a:r>
              <a:rPr sz="1900" spc="19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года</a:t>
            </a:r>
            <a:r>
              <a:rPr sz="1900" spc="195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Минпросвещения</a:t>
            </a:r>
            <a:r>
              <a:rPr sz="1900" spc="200" dirty="0">
                <a:latin typeface="Calibri"/>
                <a:cs typeface="Calibri"/>
              </a:rPr>
              <a:t>  </a:t>
            </a:r>
            <a:r>
              <a:rPr sz="1900" dirty="0">
                <a:latin typeface="Calibri"/>
                <a:cs typeface="Calibri"/>
              </a:rPr>
              <a:t>России</a:t>
            </a:r>
            <a:r>
              <a:rPr sz="1900" spc="185" dirty="0">
                <a:latin typeface="Calibri"/>
                <a:cs typeface="Calibri"/>
              </a:rPr>
              <a:t>  </a:t>
            </a:r>
            <a:r>
              <a:rPr sz="1900" spc="-50" dirty="0">
                <a:latin typeface="Calibri"/>
                <a:cs typeface="Calibri"/>
              </a:rPr>
              <a:t>и </a:t>
            </a:r>
            <a:r>
              <a:rPr sz="1900" dirty="0">
                <a:latin typeface="Calibri"/>
                <a:cs typeface="Calibri"/>
              </a:rPr>
              <a:t>Профсоюз</a:t>
            </a:r>
            <a:r>
              <a:rPr sz="1900" spc="459" dirty="0">
                <a:latin typeface="Calibri"/>
                <a:cs typeface="Calibri"/>
              </a:rPr>
              <a:t>   </a:t>
            </a:r>
            <a:r>
              <a:rPr sz="1900" dirty="0">
                <a:latin typeface="Calibri"/>
                <a:cs typeface="Calibri"/>
              </a:rPr>
              <a:t>подготовили</a:t>
            </a:r>
            <a:r>
              <a:rPr sz="1900" spc="459" dirty="0">
                <a:latin typeface="Calibri"/>
                <a:cs typeface="Calibri"/>
              </a:rPr>
              <a:t>   </a:t>
            </a:r>
            <a:r>
              <a:rPr sz="1900" b="1" dirty="0">
                <a:latin typeface="Calibri"/>
                <a:cs typeface="Calibri"/>
              </a:rPr>
              <a:t>«Примерное</a:t>
            </a:r>
            <a:r>
              <a:rPr sz="1900" b="1" spc="465" dirty="0">
                <a:latin typeface="Calibri"/>
                <a:cs typeface="Calibri"/>
              </a:rPr>
              <a:t>   </a:t>
            </a:r>
            <a:r>
              <a:rPr sz="1900" b="1" dirty="0">
                <a:latin typeface="Calibri"/>
                <a:cs typeface="Calibri"/>
              </a:rPr>
              <a:t>положение</a:t>
            </a:r>
            <a:r>
              <a:rPr sz="1900" b="1" spc="465" dirty="0">
                <a:latin typeface="Calibri"/>
                <a:cs typeface="Calibri"/>
              </a:rPr>
              <a:t>   </a:t>
            </a:r>
            <a:r>
              <a:rPr sz="1900" b="1" dirty="0">
                <a:latin typeface="Calibri"/>
                <a:cs typeface="Calibri"/>
              </a:rPr>
              <a:t>о</a:t>
            </a:r>
            <a:r>
              <a:rPr sz="1900" b="1" spc="459" dirty="0">
                <a:latin typeface="Calibri"/>
                <a:cs typeface="Calibri"/>
              </a:rPr>
              <a:t>   </a:t>
            </a:r>
            <a:r>
              <a:rPr sz="1900" b="1" dirty="0">
                <a:latin typeface="Calibri"/>
                <a:cs typeface="Calibri"/>
              </a:rPr>
              <a:t>комиссии</a:t>
            </a:r>
            <a:r>
              <a:rPr sz="1900" b="1" spc="455" dirty="0">
                <a:latin typeface="Calibri"/>
                <a:cs typeface="Calibri"/>
              </a:rPr>
              <a:t>   </a:t>
            </a:r>
            <a:r>
              <a:rPr sz="1900" b="1" spc="-25" dirty="0">
                <a:latin typeface="Calibri"/>
                <a:cs typeface="Calibri"/>
              </a:rPr>
              <a:t>по </a:t>
            </a:r>
            <a:r>
              <a:rPr sz="1900" b="1" dirty="0">
                <a:latin typeface="Calibri"/>
                <a:cs typeface="Calibri"/>
              </a:rPr>
              <a:t>урегулированию</a:t>
            </a:r>
            <a:r>
              <a:rPr sz="1900" b="1" spc="470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споров</a:t>
            </a:r>
            <a:r>
              <a:rPr sz="1900" b="1" spc="459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между</a:t>
            </a:r>
            <a:r>
              <a:rPr sz="1900" b="1" spc="459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участниками</a:t>
            </a:r>
            <a:r>
              <a:rPr sz="1900" b="1" spc="46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образовательных</a:t>
            </a:r>
            <a:r>
              <a:rPr sz="1900" b="1" spc="47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отношений», </a:t>
            </a:r>
            <a:r>
              <a:rPr sz="1900" dirty="0">
                <a:latin typeface="Calibri"/>
                <a:cs typeface="Calibri"/>
              </a:rPr>
              <a:t>создание</a:t>
            </a:r>
            <a:r>
              <a:rPr sz="1900" spc="315" dirty="0">
                <a:latin typeface="Calibri"/>
                <a:cs typeface="Calibri"/>
              </a:rPr>
              <a:t>   </a:t>
            </a:r>
            <a:r>
              <a:rPr sz="1900" dirty="0">
                <a:latin typeface="Calibri"/>
                <a:cs typeface="Calibri"/>
              </a:rPr>
              <a:t>которой</a:t>
            </a:r>
            <a:r>
              <a:rPr sz="1900" spc="310" dirty="0">
                <a:latin typeface="Calibri"/>
                <a:cs typeface="Calibri"/>
              </a:rPr>
              <a:t>   </a:t>
            </a:r>
            <a:r>
              <a:rPr sz="1900" dirty="0">
                <a:latin typeface="Calibri"/>
                <a:cs typeface="Calibri"/>
              </a:rPr>
              <a:t>в</a:t>
            </a:r>
            <a:r>
              <a:rPr sz="1900" spc="315" dirty="0">
                <a:latin typeface="Calibri"/>
                <a:cs typeface="Calibri"/>
              </a:rPr>
              <a:t>   </a:t>
            </a:r>
            <a:r>
              <a:rPr sz="1900" dirty="0">
                <a:latin typeface="Calibri"/>
                <a:cs typeface="Calibri"/>
              </a:rPr>
              <a:t>организациях,</a:t>
            </a:r>
            <a:r>
              <a:rPr sz="1900" spc="320" dirty="0">
                <a:latin typeface="Calibri"/>
                <a:cs typeface="Calibri"/>
              </a:rPr>
              <a:t>   </a:t>
            </a:r>
            <a:r>
              <a:rPr sz="1900" dirty="0">
                <a:latin typeface="Calibri"/>
                <a:cs typeface="Calibri"/>
              </a:rPr>
              <a:t>осуществляющих</a:t>
            </a:r>
            <a:r>
              <a:rPr sz="1900" spc="310" dirty="0">
                <a:latin typeface="Calibri"/>
                <a:cs typeface="Calibri"/>
              </a:rPr>
              <a:t>   </a:t>
            </a:r>
            <a:r>
              <a:rPr sz="1900" spc="-10" dirty="0">
                <a:latin typeface="Calibri"/>
                <a:cs typeface="Calibri"/>
              </a:rPr>
              <a:t>образовательную </a:t>
            </a:r>
            <a:r>
              <a:rPr sz="1900" dirty="0">
                <a:latin typeface="Calibri"/>
                <a:cs typeface="Calibri"/>
              </a:rPr>
              <a:t>деятельность,</a:t>
            </a:r>
            <a:r>
              <a:rPr sz="1900" spc="4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предусмотрено</a:t>
            </a:r>
            <a:r>
              <a:rPr sz="1900" spc="459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частью</a:t>
            </a:r>
            <a:r>
              <a:rPr sz="1900" spc="4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2</a:t>
            </a:r>
            <a:r>
              <a:rPr sz="1900" spc="459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статьи</a:t>
            </a:r>
            <a:r>
              <a:rPr sz="1900" spc="4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45</a:t>
            </a:r>
            <a:r>
              <a:rPr sz="1900" spc="459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Закона</a:t>
            </a:r>
            <a:r>
              <a:rPr sz="1900" spc="4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«Об</a:t>
            </a:r>
            <a:r>
              <a:rPr sz="1900" spc="4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образовании</a:t>
            </a:r>
            <a:r>
              <a:rPr sz="1900" spc="459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в </a:t>
            </a:r>
            <a:r>
              <a:rPr sz="1900" spc="-10" dirty="0">
                <a:latin typeface="Calibri"/>
                <a:cs typeface="Calibri"/>
              </a:rPr>
              <a:t>Российской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Федерации»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(исх.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ВБ-</a:t>
            </a:r>
            <a:r>
              <a:rPr sz="1900" dirty="0">
                <a:latin typeface="Calibri"/>
                <a:cs typeface="Calibri"/>
              </a:rPr>
              <a:t>107/08/634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от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19.11.2019).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2438</Words>
  <Application>Microsoft Office PowerPoint</Application>
  <PresentationFormat>Экран (16:9)</PresentationFormat>
  <Paragraphs>210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Office Theme</vt:lpstr>
      <vt:lpstr> КРАТКИЙ ОБЗОР ИЗМЕНЕНИЙ ТРУДОВОГО ЗАКОНОДАТЕЛЬСТВА И ЗАКОНОДАТЕЛЬСТВА В СФЕРЕ ОБРАЗОВАНИЯ 2024–2025 Г.Г.</vt:lpstr>
      <vt:lpstr>Основное содержание закона</vt:lpstr>
      <vt:lpstr>В рамках реализации Федерального закона от 24.07.2023 № 385-ФЗ приказом Минпросвещения России от 16.10.2023 № 771</vt:lpstr>
      <vt:lpstr>Федеральный закон от 19.12.2023 № 618-ФЗ «О внесении изменений в Федеральный</vt:lpstr>
      <vt:lpstr>Основное содержание закона</vt:lpstr>
      <vt:lpstr>Основное содержание закона</vt:lpstr>
      <vt:lpstr>Основное содержание закона</vt:lpstr>
      <vt:lpstr>Работа Профсоюза по вопросу повышения статуса педагогических работников</vt:lpstr>
      <vt:lpstr>Работа Профсоюза по вопросу повышения статуса педагогических работников</vt:lpstr>
      <vt:lpstr>Основное содержание закона</vt:lpstr>
      <vt:lpstr>Указ Президента РФ от 09.11.2022 № 809 «Об утверждении Основ государственной политики по сохранению и укреплению традиционных российских духовно-нравственных ценностей»</vt:lpstr>
      <vt:lpstr>Федеральный закон от 14.02.2024 № 12-ФЗ «О внесении изменений в Трудовой кодекс Российской Федерации»</vt:lpstr>
      <vt:lpstr>Федеральный закон от 22.04.2024 № 91-ФЗ "О внесении изменения в статью 152 Трудового кодекса Российской Федерации"</vt:lpstr>
      <vt:lpstr>Федеральный закон от 09.11.2024  N 381-ФЗ «О внесении изменения в Трудовой кодекс Российской Федерации»</vt:lpstr>
      <vt:lpstr>Презентация PowerPoint</vt:lpstr>
      <vt:lpstr>Презентация PowerPoint</vt:lpstr>
      <vt:lpstr>Федеральный закон от 30.09.2024 N 339-ФЗ «О внесении изменений в статью 153 Трудового кодекса Российской Федерации» (в части использования работником дополнительного дня отдыха за работу в выходной или нерабочий праздничный день)  (начало действия 1 марта 2025 года)</vt:lpstr>
      <vt:lpstr>Федеральный закон от 08.08.2024 N 328-ФЗ «О внесении изменений в статьи 29 и 47 Федерального закона</vt:lpstr>
      <vt:lpstr>Презентация PowerPoint</vt:lpstr>
      <vt:lpstr>Федеральный закон от 08.08.2024 N 252-ФЗ «О внесении изменений в отдельные законодательные акты Российской Федерации» (в части участия Российской академии наук в экспертизе учебников и разработанных в комплекте с ними учебных пособий)  (начало действия 19 августа 2024 года)</vt:lpstr>
      <vt:lpstr>Законопроект N 778084-8</vt:lpstr>
      <vt:lpstr>Основные положения федерального закона (проекта)</vt:lpstr>
      <vt:lpstr>Письмо Минпросвещения России от 31.07.2024 N 07-3637</vt:lpstr>
      <vt:lpstr>В методических рекомендациях определяются подходы к установлению соотношения численности совместно обучающихся иностранных граждан</vt:lpstr>
      <vt:lpstr> Тульская областная организация Профессионального союза  работников народного образования и науки РФ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Golubev</dc:creator>
  <cp:lastModifiedBy>USER</cp:lastModifiedBy>
  <cp:revision>25</cp:revision>
  <dcterms:created xsi:type="dcterms:W3CDTF">2025-01-29T14:28:49Z</dcterms:created>
  <dcterms:modified xsi:type="dcterms:W3CDTF">2025-01-30T08:57:18Z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2024-06-24T00:00:00Z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2025-01-29T00:00:00Z</vt:filetime>
  </property>
  <property fmtid="{D5CDD505-2E9C-101B-9397-08002B2CF9AE}" pid="5" name="Producer">
    <vt:lpwstr>Microsoft® PowerPoint® для Microsoft 365</vt:lpwstr>
  </property>
</Properties>
</file>