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jpeg" ContentType="image/jpeg"/>
  <Override PartName="/ppt/media/image11.png" ContentType="image/png"/>
  <Override PartName="/ppt/media/image10.png" ContentType="image/png"/>
  <Override PartName="/ppt/media/image9.png" ContentType="image/png"/>
  <Override PartName="/ppt/media/image2.png" ContentType="image/png"/>
  <Override PartName="/ppt/media/image12.png" ContentType="image/png"/>
  <Override PartName="/ppt/media/image8.png" ContentType="image/png"/>
  <Override PartName="/ppt/media/image7.png" ContentType="image/png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1522075" cy="64801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36944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082040" y="151632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7588080" y="151632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76000" y="347940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082040" y="347940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7588080" y="347940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76000" y="258480"/>
            <a:ext cx="10369440" cy="501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9440" cy="10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1.png"/><Relationship Id="rId8" Type="http://schemas.openxmlformats.org/officeDocument/2006/relationships/image" Target="../media/image11.png"/><Relationship Id="rId9" Type="http://schemas.openxmlformats.org/officeDocument/2006/relationships/image" Target="../media/image11.png"/><Relationship Id="rId10" Type="http://schemas.openxmlformats.org/officeDocument/2006/relationships/image" Target="../media/image11.png"/><Relationship Id="rId11" Type="http://schemas.openxmlformats.org/officeDocument/2006/relationships/image" Target="../media/image11.png"/><Relationship Id="rId12" Type="http://schemas.openxmlformats.org/officeDocument/2006/relationships/image" Target="../media/image11.png"/><Relationship Id="rId13" Type="http://schemas.openxmlformats.org/officeDocument/2006/relationships/image" Target="../media/image11.png"/><Relationship Id="rId14" Type="http://schemas.openxmlformats.org/officeDocument/2006/relationships/image" Target="../media/image11.png"/><Relationship Id="rId15" Type="http://schemas.openxmlformats.org/officeDocument/2006/relationships/image" Target="../media/image11.png"/><Relationship Id="rId16" Type="http://schemas.openxmlformats.org/officeDocument/2006/relationships/image" Target="../media/image11.png"/><Relationship Id="rId17" Type="http://schemas.openxmlformats.org/officeDocument/2006/relationships/image" Target="../media/image11.png"/><Relationship Id="rId18" Type="http://schemas.openxmlformats.org/officeDocument/2006/relationships/image" Target="../media/image11.png"/><Relationship Id="rId19" Type="http://schemas.openxmlformats.org/officeDocument/2006/relationships/image" Target="../media/image11.png"/><Relationship Id="rId20" Type="http://schemas.openxmlformats.org/officeDocument/2006/relationships/image" Target="../media/image11.png"/><Relationship Id="rId21" Type="http://schemas.openxmlformats.org/officeDocument/2006/relationships/image" Target="../media/image11.png"/><Relationship Id="rId22" Type="http://schemas.openxmlformats.org/officeDocument/2006/relationships/image" Target="../media/image11.png"/><Relationship Id="rId2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" descr=""/>
          <p:cNvPicPr/>
          <p:nvPr/>
        </p:nvPicPr>
        <p:blipFill>
          <a:blip r:embed="rId1"/>
          <a:stretch/>
        </p:blipFill>
        <p:spPr>
          <a:xfrm>
            <a:off x="7920" y="0"/>
            <a:ext cx="11518200" cy="6476760"/>
          </a:xfrm>
          <a:prstGeom prst="rect">
            <a:avLst/>
          </a:prstGeom>
          <a:ln w="0">
            <a:noFill/>
          </a:ln>
        </p:spPr>
      </p:pic>
      <p:pic>
        <p:nvPicPr>
          <p:cNvPr id="39" name="Picture 5" descr=""/>
          <p:cNvPicPr/>
          <p:nvPr/>
        </p:nvPicPr>
        <p:blipFill>
          <a:blip r:embed="rId2"/>
          <a:srcRect l="18209" t="23790" r="51791" b="38624"/>
          <a:stretch/>
        </p:blipFill>
        <p:spPr>
          <a:xfrm>
            <a:off x="1332720" y="1656000"/>
            <a:ext cx="8853840" cy="4029120"/>
          </a:xfrm>
          <a:prstGeom prst="rect">
            <a:avLst/>
          </a:prstGeom>
          <a:ln w="0"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44360" y="1858320"/>
            <a:ext cx="11160360" cy="24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"/>
          <p:cNvSpPr/>
          <p:nvPr/>
        </p:nvSpPr>
        <p:spPr>
          <a:xfrm>
            <a:off x="601200" y="2193480"/>
            <a:ext cx="10246320" cy="10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3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Arial Black"/>
                <a:ea typeface="DejaVu Sans"/>
              </a:rPr>
              <a:t>О ДЕТСКОЙ ОЗДОРОВИТЕЛЬНОЙ КАМПАНИИ В ТУЛЬСКОЙ ОБЛАСТИ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bee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3" descr=""/>
          <p:cNvPicPr/>
          <p:nvPr/>
        </p:nvPicPr>
        <p:blipFill>
          <a:blip r:embed="rId1"/>
          <a:stretch/>
        </p:blipFill>
        <p:spPr>
          <a:xfrm>
            <a:off x="720" y="0"/>
            <a:ext cx="11518200" cy="647676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5" descr=""/>
          <p:cNvPicPr/>
          <p:nvPr/>
        </p:nvPicPr>
        <p:blipFill>
          <a:blip r:embed="rId2"/>
          <a:srcRect l="18209" t="23790" r="51791" b="38624"/>
          <a:stretch/>
        </p:blipFill>
        <p:spPr>
          <a:xfrm>
            <a:off x="1332720" y="1656000"/>
            <a:ext cx="8853840" cy="4029120"/>
          </a:xfrm>
          <a:prstGeom prst="rect">
            <a:avLst/>
          </a:prstGeom>
          <a:ln w="0"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144360" y="1858320"/>
            <a:ext cx="11160360" cy="24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5" name="Picture 5" descr=""/>
          <p:cNvPicPr/>
          <p:nvPr/>
        </p:nvPicPr>
        <p:blipFill>
          <a:blip r:embed="rId3"/>
          <a:srcRect l="18209" t="23790" r="51791" b="38624"/>
          <a:stretch/>
        </p:blipFill>
        <p:spPr>
          <a:xfrm>
            <a:off x="1347120" y="384120"/>
            <a:ext cx="8853840" cy="5199480"/>
          </a:xfrm>
          <a:prstGeom prst="rect">
            <a:avLst/>
          </a:prstGeom>
          <a:ln w="0">
            <a:noFill/>
          </a:ln>
        </p:spPr>
      </p:pic>
      <p:sp>
        <p:nvSpPr>
          <p:cNvPr id="46" name="TextBox 15"/>
          <p:cNvSpPr/>
          <p:nvPr/>
        </p:nvSpPr>
        <p:spPr>
          <a:xfrm>
            <a:off x="166320" y="166320"/>
            <a:ext cx="10701720" cy="363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ОХВАТ ДЕТЕЙ ОРГАНИЗОВАННЫМИ ФОРМАМИ ОТДЫХА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 descr=""/>
          <p:cNvPicPr/>
          <p:nvPr/>
        </p:nvPicPr>
        <p:blipFill>
          <a:blip r:embed="rId4"/>
          <a:srcRect l="56136" t="31537" r="41358" b="61630"/>
          <a:stretch/>
        </p:blipFill>
        <p:spPr>
          <a:xfrm>
            <a:off x="10991520" y="166320"/>
            <a:ext cx="250920" cy="356400"/>
          </a:xfrm>
          <a:prstGeom prst="rect">
            <a:avLst/>
          </a:prstGeom>
          <a:ln w="0">
            <a:noFill/>
          </a:ln>
        </p:spPr>
      </p:pic>
      <p:sp>
        <p:nvSpPr>
          <p:cNvPr id="48" name="TextBox 972993062"/>
          <p:cNvSpPr/>
          <p:nvPr/>
        </p:nvSpPr>
        <p:spPr>
          <a:xfrm>
            <a:off x="1068120" y="5680440"/>
            <a:ext cx="9118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c00000"/>
                </a:solidFill>
                <a:latin typeface="Arial Black"/>
                <a:ea typeface="DejaVu Sans"/>
              </a:rPr>
              <a:t>ТУЛЬСКАЯ ОБЛАСТЬ - ЛИДЕР В ЦФО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2060"/>
                </a:solidFill>
                <a:latin typeface="Arial Black"/>
                <a:ea typeface="DejaVu Sans"/>
              </a:rPr>
              <a:t>ПО ОРГАНИЗАЦИИ ОЗДОРОВИТЕЛЬНОЙ КАМПАНИИ ДЕТЕЙ В 2022 И 2023 ГОДАХ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26"/>
          <p:cNvSpPr/>
          <p:nvPr/>
        </p:nvSpPr>
        <p:spPr>
          <a:xfrm>
            <a:off x="750240" y="1181520"/>
            <a:ext cx="2361600" cy="4744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2023 ГОД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Arial"/>
              </a:rPr>
              <a:t>(ФАКТ)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Box 26"/>
          <p:cNvSpPr/>
          <p:nvPr/>
        </p:nvSpPr>
        <p:spPr>
          <a:xfrm>
            <a:off x="4197600" y="1181520"/>
            <a:ext cx="2361600" cy="4726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2024 ГОД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Arial"/>
              </a:rPr>
              <a:t>(ФАКТ)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extBox 26"/>
          <p:cNvSpPr/>
          <p:nvPr/>
        </p:nvSpPr>
        <p:spPr>
          <a:xfrm>
            <a:off x="7896960" y="1204560"/>
            <a:ext cx="2361600" cy="48672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2025 ГОД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(ПЛАН)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10"/>
          <p:cNvSpPr/>
          <p:nvPr/>
        </p:nvSpPr>
        <p:spPr>
          <a:xfrm>
            <a:off x="819720" y="4725360"/>
            <a:ext cx="2221920" cy="77112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Arial Black"/>
                <a:ea typeface="Arial Black"/>
              </a:rPr>
              <a:t>140 360 </a:t>
            </a:r>
            <a:br>
              <a:rPr sz="1800"/>
            </a:br>
            <a:r>
              <a:rPr b="0" lang="ru-RU" sz="1100" spc="-1" strike="noStrike">
                <a:solidFill>
                  <a:srgbClr val="002060"/>
                </a:solidFill>
                <a:latin typeface="Arial Black"/>
                <a:ea typeface="Arial Black"/>
              </a:rPr>
              <a:t>ДЕТЕЙ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Рисунок 52" descr=""/>
          <p:cNvPicPr/>
          <p:nvPr/>
        </p:nvPicPr>
        <p:blipFill>
          <a:blip r:embed="rId5"/>
          <a:srcRect l="29744" t="40686" r="63886" b="43867"/>
          <a:stretch/>
        </p:blipFill>
        <p:spPr>
          <a:xfrm>
            <a:off x="941040" y="4821840"/>
            <a:ext cx="542520" cy="604440"/>
          </a:xfrm>
          <a:prstGeom prst="rect">
            <a:avLst/>
          </a:prstGeom>
          <a:ln w="0">
            <a:noFill/>
          </a:ln>
        </p:spPr>
      </p:pic>
      <p:sp>
        <p:nvSpPr>
          <p:cNvPr id="54" name="TextBox 10"/>
          <p:cNvSpPr/>
          <p:nvPr/>
        </p:nvSpPr>
        <p:spPr>
          <a:xfrm>
            <a:off x="4337280" y="4725360"/>
            <a:ext cx="2221920" cy="77112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Arial Black"/>
                <a:ea typeface="Arial Black"/>
              </a:rPr>
              <a:t>153 328 </a:t>
            </a:r>
            <a:br>
              <a:rPr sz="1800"/>
            </a:br>
            <a:r>
              <a:rPr b="0" lang="ru-RU" sz="1100" spc="-1" strike="noStrike">
                <a:solidFill>
                  <a:srgbClr val="002060"/>
                </a:solidFill>
                <a:latin typeface="Arial Black"/>
                <a:ea typeface="Arial Black"/>
              </a:rPr>
              <a:t>ДЕТЕЙ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10"/>
          <p:cNvSpPr/>
          <p:nvPr/>
        </p:nvSpPr>
        <p:spPr>
          <a:xfrm>
            <a:off x="8155440" y="4725360"/>
            <a:ext cx="2221920" cy="77112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Arial Black"/>
                <a:ea typeface="Arial Black"/>
              </a:rPr>
              <a:t>158 261 </a:t>
            </a:r>
            <a:br>
              <a:rPr sz="1800"/>
            </a:br>
            <a:r>
              <a:rPr b="0" lang="ru-RU" sz="1100" spc="-1" strike="noStrike">
                <a:solidFill>
                  <a:srgbClr val="002060"/>
                </a:solidFill>
                <a:latin typeface="Arial Black"/>
                <a:ea typeface="Arial Black"/>
              </a:rPr>
              <a:t>РЕБЕНОК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Рисунок 48" descr=""/>
          <p:cNvPicPr/>
          <p:nvPr/>
        </p:nvPicPr>
        <p:blipFill>
          <a:blip r:embed="rId6"/>
          <a:srcRect l="40157" t="41337" r="53476" b="44658"/>
          <a:stretch/>
        </p:blipFill>
        <p:spPr>
          <a:xfrm>
            <a:off x="4455720" y="4840560"/>
            <a:ext cx="540720" cy="540720"/>
          </a:xfrm>
          <a:prstGeom prst="rect">
            <a:avLst/>
          </a:prstGeom>
          <a:ln w="0">
            <a:noFill/>
          </a:ln>
        </p:spPr>
      </p:pic>
      <p:pic>
        <p:nvPicPr>
          <p:cNvPr id="57" name="Рисунок 53" descr=""/>
          <p:cNvPicPr/>
          <p:nvPr/>
        </p:nvPicPr>
        <p:blipFill>
          <a:blip r:embed="rId7"/>
          <a:srcRect l="29744" t="58520" r="63886" b="26180"/>
          <a:stretch/>
        </p:blipFill>
        <p:spPr>
          <a:xfrm>
            <a:off x="8263800" y="4821840"/>
            <a:ext cx="525240" cy="577800"/>
          </a:xfrm>
          <a:prstGeom prst="rect">
            <a:avLst/>
          </a:prstGeom>
          <a:ln w="0">
            <a:noFill/>
          </a:ln>
        </p:spPr>
      </p:pic>
      <p:sp>
        <p:nvSpPr>
          <p:cNvPr id="58" name="Овал 19"/>
          <p:cNvSpPr/>
          <p:nvPr/>
        </p:nvSpPr>
        <p:spPr>
          <a:xfrm>
            <a:off x="1008360" y="1820520"/>
            <a:ext cx="1845000" cy="18003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" name="Овал 19"/>
          <p:cNvSpPr/>
          <p:nvPr/>
        </p:nvSpPr>
        <p:spPr>
          <a:xfrm>
            <a:off x="4525560" y="1858320"/>
            <a:ext cx="1845000" cy="18003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" name="Овал 19"/>
          <p:cNvSpPr/>
          <p:nvPr/>
        </p:nvSpPr>
        <p:spPr>
          <a:xfrm>
            <a:off x="8263800" y="1919160"/>
            <a:ext cx="1845000" cy="18003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1" name="Рисунок 43" descr=""/>
          <p:cNvPicPr/>
          <p:nvPr/>
        </p:nvPicPr>
        <p:blipFill>
          <a:blip r:embed="rId8"/>
          <a:srcRect l="22026" t="23381" r="35014" b="27577"/>
          <a:stretch/>
        </p:blipFill>
        <p:spPr>
          <a:xfrm>
            <a:off x="1177920" y="2210040"/>
            <a:ext cx="613440" cy="524880"/>
          </a:xfrm>
          <a:prstGeom prst="rect">
            <a:avLst/>
          </a:prstGeom>
          <a:ln w="0">
            <a:noFill/>
          </a:ln>
        </p:spPr>
      </p:pic>
      <p:pic>
        <p:nvPicPr>
          <p:cNvPr id="62" name="Рисунок 44" descr=""/>
          <p:cNvPicPr/>
          <p:nvPr/>
        </p:nvPicPr>
        <p:blipFill>
          <a:blip r:embed="rId9"/>
          <a:srcRect l="19667" t="8000" r="33439" b="10793"/>
          <a:stretch/>
        </p:blipFill>
        <p:spPr>
          <a:xfrm>
            <a:off x="4727160" y="2210040"/>
            <a:ext cx="467640" cy="608400"/>
          </a:xfrm>
          <a:prstGeom prst="rect">
            <a:avLst/>
          </a:prstGeom>
          <a:ln w="0">
            <a:noFill/>
          </a:ln>
        </p:spPr>
      </p:pic>
      <p:pic>
        <p:nvPicPr>
          <p:cNvPr id="63" name="Рисунок 46" descr=""/>
          <p:cNvPicPr/>
          <p:nvPr/>
        </p:nvPicPr>
        <p:blipFill>
          <a:blip r:embed="rId10"/>
          <a:srcRect l="21244" t="10800" r="32648" b="13596"/>
          <a:stretch/>
        </p:blipFill>
        <p:spPr>
          <a:xfrm>
            <a:off x="8335800" y="2355840"/>
            <a:ext cx="741240" cy="670680"/>
          </a:xfrm>
          <a:prstGeom prst="rect">
            <a:avLst/>
          </a:prstGeom>
          <a:ln w="0">
            <a:noFill/>
          </a:ln>
        </p:spPr>
      </p:pic>
      <p:sp>
        <p:nvSpPr>
          <p:cNvPr id="64" name="TextBox 31"/>
          <p:cNvSpPr/>
          <p:nvPr/>
        </p:nvSpPr>
        <p:spPr>
          <a:xfrm>
            <a:off x="1765440" y="2275920"/>
            <a:ext cx="10879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 Black"/>
                <a:ea typeface="DejaVu Sans"/>
              </a:rPr>
              <a:t>67,1%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Box 31"/>
          <p:cNvSpPr/>
          <p:nvPr/>
        </p:nvSpPr>
        <p:spPr>
          <a:xfrm>
            <a:off x="5253840" y="2210040"/>
            <a:ext cx="10882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 Black"/>
                <a:ea typeface="DejaVu Sans"/>
              </a:rPr>
              <a:t>65,1%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extBox 31"/>
          <p:cNvSpPr/>
          <p:nvPr/>
        </p:nvSpPr>
        <p:spPr>
          <a:xfrm>
            <a:off x="9016920" y="2425320"/>
            <a:ext cx="10922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 Black"/>
                <a:ea typeface="DejaVu Sans"/>
              </a:rPr>
              <a:t>61,5%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Box 26"/>
          <p:cNvSpPr/>
          <p:nvPr/>
        </p:nvSpPr>
        <p:spPr>
          <a:xfrm>
            <a:off x="819720" y="4086360"/>
            <a:ext cx="9557640" cy="437400"/>
          </a:xfrm>
          <a:prstGeom prst="rect">
            <a:avLst/>
          </a:prstGeom>
          <a:solidFill>
            <a:srgbClr val="ff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ОБЩЕЕ КОЛИЧЕСТВО ДЕТЕЙ ШКОЛЬНОГО ВОЗРАСТА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31"/>
          <p:cNvSpPr/>
          <p:nvPr/>
        </p:nvSpPr>
        <p:spPr>
          <a:xfrm>
            <a:off x="1315440" y="2692080"/>
            <a:ext cx="13701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 Black"/>
                <a:ea typeface="DejaVu Sans"/>
              </a:rPr>
              <a:t>94 164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1233560562"/>
          <p:cNvSpPr/>
          <p:nvPr/>
        </p:nvSpPr>
        <p:spPr>
          <a:xfrm>
            <a:off x="1673640" y="3087000"/>
            <a:ext cx="11246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sana"/>
                <a:ea typeface="DejaVu Sans"/>
              </a:rPr>
              <a:t>РЕБЕНКА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31"/>
          <p:cNvSpPr/>
          <p:nvPr/>
        </p:nvSpPr>
        <p:spPr>
          <a:xfrm>
            <a:off x="5039280" y="2604960"/>
            <a:ext cx="13705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 Black"/>
                <a:ea typeface="DejaVu Sans"/>
              </a:rPr>
              <a:t>99 746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867901416"/>
          <p:cNvSpPr/>
          <p:nvPr/>
        </p:nvSpPr>
        <p:spPr>
          <a:xfrm>
            <a:off x="5298120" y="2984760"/>
            <a:ext cx="8532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sana"/>
                <a:ea typeface="DejaVu Sans"/>
              </a:rPr>
              <a:t>ДЕТЕЙ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Box 31"/>
          <p:cNvSpPr/>
          <p:nvPr/>
        </p:nvSpPr>
        <p:spPr>
          <a:xfrm>
            <a:off x="8707320" y="2884680"/>
            <a:ext cx="13705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 Black"/>
                <a:ea typeface="DejaVu Sans"/>
              </a:rPr>
              <a:t>97 330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780417058"/>
          <p:cNvSpPr/>
          <p:nvPr/>
        </p:nvSpPr>
        <p:spPr>
          <a:xfrm>
            <a:off x="8980920" y="3214080"/>
            <a:ext cx="8535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sana"/>
                <a:ea typeface="DejaVu Sans"/>
              </a:rPr>
              <a:t>ДЕТЕЙ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Box 26"/>
          <p:cNvSpPr/>
          <p:nvPr/>
        </p:nvSpPr>
        <p:spPr>
          <a:xfrm>
            <a:off x="750240" y="594000"/>
            <a:ext cx="9557640" cy="437400"/>
          </a:xfrm>
          <a:prstGeom prst="rect">
            <a:avLst/>
          </a:prstGeom>
          <a:solidFill>
            <a:srgbClr val="ff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КОЛИЧЕСТВО ОЗДОРОВЛЕННЫХ ДЕТЕЙ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TextBox 2107021299"/>
          <p:cNvSpPr/>
          <p:nvPr/>
        </p:nvSpPr>
        <p:spPr>
          <a:xfrm>
            <a:off x="2628360" y="3409200"/>
            <a:ext cx="7729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c00000"/>
                </a:solidFill>
                <a:latin typeface="Arial Black"/>
                <a:ea typeface="DejaVu Sans"/>
              </a:rPr>
              <a:t>+5,6%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TextBox 1212690361"/>
          <p:cNvSpPr/>
          <p:nvPr/>
        </p:nvSpPr>
        <p:spPr>
          <a:xfrm>
            <a:off x="2855880" y="3652920"/>
            <a:ext cx="9921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c00000"/>
                </a:solidFill>
                <a:latin typeface="Arial Black"/>
                <a:ea typeface="DejaVu Sans"/>
              </a:rPr>
              <a:t>ОТ ПЛАНА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TextBox 2043511959"/>
          <p:cNvSpPr/>
          <p:nvPr/>
        </p:nvSpPr>
        <p:spPr>
          <a:xfrm>
            <a:off x="6372360" y="3317760"/>
            <a:ext cx="7729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c00000"/>
                </a:solidFill>
                <a:latin typeface="Arial Black"/>
                <a:ea typeface="DejaVu Sans"/>
              </a:rPr>
              <a:t>+3,6%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Box 11124358"/>
          <p:cNvSpPr/>
          <p:nvPr/>
        </p:nvSpPr>
        <p:spPr>
          <a:xfrm>
            <a:off x="6564960" y="3561480"/>
            <a:ext cx="9921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c00000"/>
                </a:solidFill>
                <a:latin typeface="Arial Black"/>
                <a:ea typeface="DejaVu Sans"/>
              </a:rPr>
              <a:t>ОТ ПЛАНА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bee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3" descr=""/>
          <p:cNvPicPr/>
          <p:nvPr/>
        </p:nvPicPr>
        <p:blipFill>
          <a:blip r:embed="rId1"/>
          <a:stretch/>
        </p:blipFill>
        <p:spPr>
          <a:xfrm>
            <a:off x="720" y="0"/>
            <a:ext cx="11518200" cy="647676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5" descr=""/>
          <p:cNvPicPr/>
          <p:nvPr/>
        </p:nvPicPr>
        <p:blipFill>
          <a:blip r:embed="rId2"/>
          <a:srcRect l="18209" t="23790" r="51791" b="38624"/>
          <a:stretch/>
        </p:blipFill>
        <p:spPr>
          <a:xfrm>
            <a:off x="1332720" y="1656000"/>
            <a:ext cx="8853840" cy="4029120"/>
          </a:xfrm>
          <a:prstGeom prst="rect">
            <a:avLst/>
          </a:prstGeom>
          <a:ln w="0"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144360" y="1858320"/>
            <a:ext cx="11160360" cy="24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82" name="Picture 5" descr=""/>
          <p:cNvPicPr/>
          <p:nvPr/>
        </p:nvPicPr>
        <p:blipFill>
          <a:blip r:embed="rId3"/>
          <a:srcRect l="18209" t="23790" r="51791" b="38624"/>
          <a:stretch/>
        </p:blipFill>
        <p:spPr>
          <a:xfrm>
            <a:off x="1347120" y="384120"/>
            <a:ext cx="8853840" cy="5199480"/>
          </a:xfrm>
          <a:prstGeom prst="rect">
            <a:avLst/>
          </a:prstGeom>
          <a:ln w="0">
            <a:noFill/>
          </a:ln>
        </p:spPr>
      </p:pic>
      <p:sp>
        <p:nvSpPr>
          <p:cNvPr id="83" name="TextBox 15"/>
          <p:cNvSpPr/>
          <p:nvPr/>
        </p:nvSpPr>
        <p:spPr>
          <a:xfrm>
            <a:off x="166320" y="166320"/>
            <a:ext cx="10700280" cy="363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ОБЩАЯ ИНФОРМАЦИЯ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4"/>
          <a:srcRect l="56136" t="31537" r="41358" b="61630"/>
          <a:stretch/>
        </p:blipFill>
        <p:spPr>
          <a:xfrm>
            <a:off x="10991520" y="166320"/>
            <a:ext cx="250920" cy="356400"/>
          </a:xfrm>
          <a:prstGeom prst="rect">
            <a:avLst/>
          </a:prstGeom>
          <a:ln w="0">
            <a:noFill/>
          </a:ln>
        </p:spPr>
      </p:pic>
      <p:sp>
        <p:nvSpPr>
          <p:cNvPr id="85" name="TextBox 10"/>
          <p:cNvSpPr/>
          <p:nvPr/>
        </p:nvSpPr>
        <p:spPr>
          <a:xfrm>
            <a:off x="279720" y="1369440"/>
            <a:ext cx="4262760" cy="58896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ВМЕСТИМОСТЬ В СМЕНУ: </a:t>
            </a:r>
            <a:r>
              <a:rPr b="1" lang="ru-RU" sz="1800" spc="-1" strike="noStrike">
                <a:solidFill>
                  <a:srgbClr val="002060"/>
                </a:solidFill>
                <a:latin typeface="Arial Black"/>
                <a:ea typeface="Arial"/>
              </a:rPr>
              <a:t>465</a:t>
            </a: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b="0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МЕСТ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Box 11"/>
          <p:cNvSpPr/>
          <p:nvPr/>
        </p:nvSpPr>
        <p:spPr>
          <a:xfrm>
            <a:off x="144360" y="455040"/>
            <a:ext cx="817560" cy="91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c9211e"/>
                </a:solidFill>
                <a:latin typeface="Arial Black"/>
                <a:ea typeface="DejaVu Sans"/>
              </a:rPr>
              <a:t>4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48"/>
          <p:cNvSpPr/>
          <p:nvPr/>
        </p:nvSpPr>
        <p:spPr>
          <a:xfrm>
            <a:off x="702000" y="582840"/>
            <a:ext cx="4888080" cy="5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Arial"/>
                <a:ea typeface="DejaVu Sans"/>
              </a:rPr>
              <a:t>ЛАГЕРЯ САНАТОРНОГО ТИПА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2060"/>
                </a:solidFill>
                <a:latin typeface="Arial"/>
                <a:ea typeface="DejaVu Sans"/>
              </a:rPr>
              <a:t>(КРУГЛОГОДИЧНЫЕ)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11"/>
          <p:cNvSpPr/>
          <p:nvPr/>
        </p:nvSpPr>
        <p:spPr>
          <a:xfrm>
            <a:off x="228240" y="3082320"/>
            <a:ext cx="1240920" cy="91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c9211e"/>
                </a:solidFill>
                <a:latin typeface="Arial Black"/>
                <a:ea typeface="DejaVu Sans"/>
              </a:rPr>
              <a:t>13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Box 48"/>
          <p:cNvSpPr/>
          <p:nvPr/>
        </p:nvSpPr>
        <p:spPr>
          <a:xfrm>
            <a:off x="1148040" y="3220560"/>
            <a:ext cx="4905720" cy="5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Arial"/>
                <a:ea typeface="DejaVu Sans"/>
              </a:rPr>
              <a:t>ОЗДОРОВИТЕЛЬНЫХ ЛАГЕРЕЙ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Прямоугольник 14"/>
          <p:cNvSpPr/>
          <p:nvPr/>
        </p:nvSpPr>
        <p:spPr>
          <a:xfrm>
            <a:off x="1150560" y="3668400"/>
            <a:ext cx="4645440" cy="4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clip" vertOverflow="overflow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2060"/>
                </a:solidFill>
                <a:latin typeface="Arial"/>
                <a:ea typeface="DejaVu Sans"/>
              </a:rPr>
              <a:t>(4 КРУГЛОГОДИЧНЫХ, 9 СЕЗОННЫХ)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10"/>
          <p:cNvSpPr/>
          <p:nvPr/>
        </p:nvSpPr>
        <p:spPr>
          <a:xfrm>
            <a:off x="279720" y="4094640"/>
            <a:ext cx="4236480" cy="61092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ВМЕСТИМОСТЬ В СМЕНУ: </a:t>
            </a:r>
            <a:r>
              <a:rPr b="1" lang="ru-RU" sz="1800" spc="-1" strike="noStrike">
                <a:solidFill>
                  <a:srgbClr val="002060"/>
                </a:solidFill>
                <a:latin typeface="Arial Black"/>
                <a:ea typeface="Arial"/>
              </a:rPr>
              <a:t>3113</a:t>
            </a: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b="0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МЕСТ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ВМЕСТИМОСТЬ В СЕЗОН: </a:t>
            </a:r>
            <a:r>
              <a:rPr b="1" lang="ru-RU" sz="1800" spc="-1" strike="noStrike">
                <a:solidFill>
                  <a:srgbClr val="002060"/>
                </a:solidFill>
                <a:latin typeface="Arial Black"/>
                <a:ea typeface="Arial"/>
              </a:rPr>
              <a:t>12 452 </a:t>
            </a:r>
            <a:r>
              <a:rPr b="0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МЕСТА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10"/>
          <p:cNvSpPr/>
          <p:nvPr/>
        </p:nvSpPr>
        <p:spPr>
          <a:xfrm>
            <a:off x="279720" y="2030400"/>
            <a:ext cx="4258080" cy="97992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ОРГАНИЗАЦИОННО – ПРАВОВАЯ ФОРМА: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2 лагеря  – некоммерческая организация (социально ориентированная организация);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2 лагеря – частная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Box 10"/>
          <p:cNvSpPr/>
          <p:nvPr/>
        </p:nvSpPr>
        <p:spPr>
          <a:xfrm>
            <a:off x="279720" y="4784760"/>
            <a:ext cx="4258080" cy="97992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ОРГАНИЗАЦИОННО – ПРАВОВАЯ ФОРМА: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1 лагерь – государственная;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7 лагерей – муниципальная;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5 – частная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Arial"/>
              </a:rPr>
              <a:t>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Picture 2" descr="C:\Users\Anastasiya.Usmanova\AppData\Local\Microsoft\Windows\Temporary Internet Files\Content.Outlook\8TZUDHLZ\2022-05-12-19-53-23.jpg"/>
          <p:cNvPicPr/>
          <p:nvPr/>
        </p:nvPicPr>
        <p:blipFill>
          <a:blip r:embed="rId5"/>
          <a:stretch/>
        </p:blipFill>
        <p:spPr>
          <a:xfrm>
            <a:off x="6036840" y="525240"/>
            <a:ext cx="5205960" cy="573228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2" descr="C:\Users\Anastasiya.Usmanova\Desktop\01.png"/>
          <p:cNvPicPr/>
          <p:nvPr/>
        </p:nvPicPr>
        <p:blipFill>
          <a:blip r:embed="rId6"/>
          <a:stretch/>
        </p:blipFill>
        <p:spPr>
          <a:xfrm>
            <a:off x="7604640" y="141336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2" descr="C:\Users\Anastasiya.Usmanova\Desktop\01.png"/>
          <p:cNvPicPr/>
          <p:nvPr/>
        </p:nvPicPr>
        <p:blipFill>
          <a:blip r:embed="rId7"/>
          <a:stretch/>
        </p:blipFill>
        <p:spPr>
          <a:xfrm>
            <a:off x="8478720" y="110016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2" descr="C:\Users\Anastasiya.Usmanova\Desktop\01.png"/>
          <p:cNvPicPr/>
          <p:nvPr/>
        </p:nvPicPr>
        <p:blipFill>
          <a:blip r:embed="rId8"/>
          <a:stretch/>
        </p:blipFill>
        <p:spPr>
          <a:xfrm>
            <a:off x="10327680" y="231588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2" descr="C:\Users\Anastasiya.Usmanova\Desktop\01.png"/>
          <p:cNvPicPr/>
          <p:nvPr/>
        </p:nvPicPr>
        <p:blipFill>
          <a:blip r:embed="rId9"/>
          <a:stretch/>
        </p:blipFill>
        <p:spPr>
          <a:xfrm>
            <a:off x="10526400" y="347004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2" descr="C:\Users\Anastasiya.Usmanova\Desktop\01.png"/>
          <p:cNvPicPr/>
          <p:nvPr/>
        </p:nvPicPr>
        <p:blipFill>
          <a:blip r:embed="rId10"/>
          <a:stretch/>
        </p:blipFill>
        <p:spPr>
          <a:xfrm>
            <a:off x="10142280" y="527616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2" descr="C:\Users\Anastasiya.Usmanova\Desktop\01.png"/>
          <p:cNvPicPr/>
          <p:nvPr/>
        </p:nvPicPr>
        <p:blipFill>
          <a:blip r:embed="rId11"/>
          <a:stretch/>
        </p:blipFill>
        <p:spPr>
          <a:xfrm>
            <a:off x="9641520" y="507024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2" descr="C:\Users\Anastasiya.Usmanova\Desktop\01.png"/>
          <p:cNvPicPr/>
          <p:nvPr/>
        </p:nvPicPr>
        <p:blipFill>
          <a:blip r:embed="rId12"/>
          <a:stretch/>
        </p:blipFill>
        <p:spPr>
          <a:xfrm>
            <a:off x="7943040" y="308232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2" descr="C:\Users\Anastasiya.Usmanova\Desktop\01.png"/>
          <p:cNvPicPr/>
          <p:nvPr/>
        </p:nvPicPr>
        <p:blipFill>
          <a:blip r:embed="rId13"/>
          <a:stretch/>
        </p:blipFill>
        <p:spPr>
          <a:xfrm>
            <a:off x="8302320" y="185832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2" descr="C:\Users\Anastasiya.Usmanova\Desktop\01.png"/>
          <p:cNvPicPr/>
          <p:nvPr/>
        </p:nvPicPr>
        <p:blipFill>
          <a:blip r:embed="rId14"/>
          <a:stretch/>
        </p:blipFill>
        <p:spPr>
          <a:xfrm>
            <a:off x="8408520" y="337140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2" descr="C:\Users\Anastasiya.Usmanova\Desktop\01.png"/>
          <p:cNvPicPr/>
          <p:nvPr/>
        </p:nvPicPr>
        <p:blipFill>
          <a:blip r:embed="rId15"/>
          <a:stretch/>
        </p:blipFill>
        <p:spPr>
          <a:xfrm>
            <a:off x="8711280" y="347004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2" descr="C:\Users\Anastasiya.Usmanova\Desktop\01.png"/>
          <p:cNvPicPr/>
          <p:nvPr/>
        </p:nvPicPr>
        <p:blipFill>
          <a:blip r:embed="rId16"/>
          <a:stretch/>
        </p:blipFill>
        <p:spPr>
          <a:xfrm>
            <a:off x="8534880" y="165240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2" descr="C:\Users\Anastasiya.Usmanova\Desktop\01.png"/>
          <p:cNvPicPr/>
          <p:nvPr/>
        </p:nvPicPr>
        <p:blipFill>
          <a:blip r:embed="rId17"/>
          <a:stretch/>
        </p:blipFill>
        <p:spPr>
          <a:xfrm>
            <a:off x="9106200" y="203040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2" descr="C:\Users\Anastasiya.Usmanova\Desktop\01.png"/>
          <p:cNvPicPr/>
          <p:nvPr/>
        </p:nvPicPr>
        <p:blipFill>
          <a:blip r:embed="rId18"/>
          <a:stretch/>
        </p:blipFill>
        <p:spPr>
          <a:xfrm>
            <a:off x="7837200" y="182484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2" descr="C:\Users\Anastasiya.Usmanova\Desktop\01.png"/>
          <p:cNvPicPr/>
          <p:nvPr/>
        </p:nvPicPr>
        <p:blipFill>
          <a:blip r:embed="rId19"/>
          <a:stretch/>
        </p:blipFill>
        <p:spPr>
          <a:xfrm>
            <a:off x="8122680" y="216828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2" descr="C:\Users\Anastasiya.Usmanova\Desktop\01.png"/>
          <p:cNvPicPr/>
          <p:nvPr/>
        </p:nvPicPr>
        <p:blipFill>
          <a:blip r:embed="rId20"/>
          <a:stretch/>
        </p:blipFill>
        <p:spPr>
          <a:xfrm>
            <a:off x="8873640" y="231588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2" descr="C:\Users\Anastasiya.Usmanova\Desktop\01.png"/>
          <p:cNvPicPr/>
          <p:nvPr/>
        </p:nvPicPr>
        <p:blipFill>
          <a:blip r:embed="rId21"/>
          <a:stretch/>
        </p:blipFill>
        <p:spPr>
          <a:xfrm>
            <a:off x="8069760" y="2779560"/>
            <a:ext cx="462600" cy="40896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2" descr="C:\Users\Anastasiya.Usmanova\Desktop\01.png"/>
          <p:cNvPicPr/>
          <p:nvPr/>
        </p:nvPicPr>
        <p:blipFill>
          <a:blip r:embed="rId22"/>
          <a:stretch/>
        </p:blipFill>
        <p:spPr>
          <a:xfrm>
            <a:off x="9408960" y="3668400"/>
            <a:ext cx="462600" cy="40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3" descr=""/>
          <p:cNvPicPr/>
          <p:nvPr/>
        </p:nvPicPr>
        <p:blipFill>
          <a:blip r:embed="rId1"/>
          <a:stretch/>
        </p:blipFill>
        <p:spPr>
          <a:xfrm>
            <a:off x="7920" y="0"/>
            <a:ext cx="11518200" cy="647676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5" descr=""/>
          <p:cNvPicPr/>
          <p:nvPr/>
        </p:nvPicPr>
        <p:blipFill>
          <a:blip r:embed="rId2"/>
          <a:srcRect l="18209" t="23790" r="51791" b="38624"/>
          <a:stretch/>
        </p:blipFill>
        <p:spPr>
          <a:xfrm>
            <a:off x="900000" y="829800"/>
            <a:ext cx="8853840" cy="402912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144360" y="1858320"/>
            <a:ext cx="11160360" cy="24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15" name="Picture 5" descr=""/>
          <p:cNvPicPr/>
          <p:nvPr/>
        </p:nvPicPr>
        <p:blipFill>
          <a:blip r:embed="rId3"/>
          <a:srcRect l="18209" t="23790" r="51791" b="38624"/>
          <a:stretch/>
        </p:blipFill>
        <p:spPr>
          <a:xfrm>
            <a:off x="1980000" y="128160"/>
            <a:ext cx="8853840" cy="5250960"/>
          </a:xfrm>
          <a:prstGeom prst="rect">
            <a:avLst/>
          </a:prstGeom>
          <a:ln w="0">
            <a:noFill/>
          </a:ln>
        </p:spPr>
      </p:pic>
      <p:sp>
        <p:nvSpPr>
          <p:cNvPr id="116" name="TextBox 15"/>
          <p:cNvSpPr/>
          <p:nvPr/>
        </p:nvSpPr>
        <p:spPr>
          <a:xfrm>
            <a:off x="166320" y="128160"/>
            <a:ext cx="10702800" cy="363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ПУТЕВКИ В САНАТОРИИ ТУЛЬСКОЙ ОБЛАСТИ И ЧЕРНОМОРСКОГО ПОБЕРЕЖЬЯ РОССИИ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4"/>
          <a:srcRect l="56136" t="31537" r="41358" b="61630"/>
          <a:stretch/>
        </p:blipFill>
        <p:spPr>
          <a:xfrm>
            <a:off x="10966680" y="166320"/>
            <a:ext cx="250920" cy="356400"/>
          </a:xfrm>
          <a:prstGeom prst="rect">
            <a:avLst/>
          </a:prstGeom>
          <a:ln w="0">
            <a:noFill/>
          </a:ln>
        </p:spPr>
      </p:pic>
      <p:sp>
        <p:nvSpPr>
          <p:cNvPr id="118" name="Скругленный прямоугольник 24"/>
          <p:cNvSpPr/>
          <p:nvPr/>
        </p:nvSpPr>
        <p:spPr>
          <a:xfrm>
            <a:off x="269640" y="5124600"/>
            <a:ext cx="10969560" cy="8776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119" name="Прямоугольник 358"/>
          <p:cNvSpPr/>
          <p:nvPr/>
        </p:nvSpPr>
        <p:spPr>
          <a:xfrm>
            <a:off x="184680" y="5091120"/>
            <a:ext cx="111650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Arial Black"/>
                <a:ea typeface="DejaVu Sans"/>
              </a:rPr>
              <a:t>Внимание!</a:t>
            </a:r>
            <a:r>
              <a:rPr b="0" lang="ru-RU" sz="2800" spc="-1" strike="noStrike">
                <a:solidFill>
                  <a:srgbClr val="c00000"/>
                </a:solidFill>
                <a:latin typeface="Arial Black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2060"/>
                </a:solidFill>
                <a:latin typeface="Arial"/>
                <a:ea typeface="DejaVu Sans"/>
              </a:rPr>
              <a:t>Для подачи заявления необходима справка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Arial"/>
                <a:ea typeface="DejaVu Sans"/>
              </a:rPr>
              <a:t>по форме «070/у»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32"/>
          <p:cNvSpPr/>
          <p:nvPr/>
        </p:nvSpPr>
        <p:spPr>
          <a:xfrm>
            <a:off x="3960360" y="1260000"/>
            <a:ext cx="64785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ПЛАНИРУЕТСЯ ПРИОБРЕСТИ: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 Black"/>
                <a:ea typeface="DejaVu Sans"/>
              </a:rPr>
              <a:t>2700 путевок</a:t>
            </a:r>
            <a:r>
              <a:rPr b="0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 — в санатории южного направления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 Black"/>
                <a:ea typeface="DejaVu Sans"/>
              </a:rPr>
              <a:t>960 путевок</a:t>
            </a:r>
            <a:r>
              <a:rPr b="0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 — в санатории  региона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32"/>
          <p:cNvSpPr/>
          <p:nvPr/>
        </p:nvSpPr>
        <p:spPr>
          <a:xfrm>
            <a:off x="5400360" y="609120"/>
            <a:ext cx="3778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c00000"/>
                </a:solidFill>
                <a:latin typeface="Arial Black"/>
                <a:ea typeface="DejaVu Sans"/>
              </a:rPr>
              <a:t>ГОСУСЛУГИ71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Овал 19"/>
          <p:cNvSpPr/>
          <p:nvPr/>
        </p:nvSpPr>
        <p:spPr>
          <a:xfrm>
            <a:off x="720000" y="2520000"/>
            <a:ext cx="2318400" cy="1873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с </a:t>
            </a: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4 апреля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 (9:00) — для заявителей города Тулы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Овал 19"/>
          <p:cNvSpPr/>
          <p:nvPr/>
        </p:nvSpPr>
        <p:spPr>
          <a:xfrm>
            <a:off x="3600000" y="2288880"/>
            <a:ext cx="3958560" cy="25696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4" name="TextBox 2129230465"/>
          <p:cNvSpPr/>
          <p:nvPr/>
        </p:nvSpPr>
        <p:spPr>
          <a:xfrm>
            <a:off x="4140000" y="2700000"/>
            <a:ext cx="30585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с </a:t>
            </a: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6 апреля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 (9:00) — для заявителей городов Алексин, Донской, Ефремов,Новомосковск, Киреевский, Узловский и Щекинский районы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Овал 1"/>
          <p:cNvSpPr/>
          <p:nvPr/>
        </p:nvSpPr>
        <p:spPr>
          <a:xfrm>
            <a:off x="7940160" y="2520000"/>
            <a:ext cx="2318400" cy="1873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с </a:t>
            </a: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7 апреля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 (9:00) — для остальных заявителей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5"/>
          <a:stretch/>
        </p:blipFill>
        <p:spPr>
          <a:xfrm>
            <a:off x="381240" y="720000"/>
            <a:ext cx="3577680" cy="141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4" descr=""/>
          <p:cNvPicPr/>
          <p:nvPr/>
        </p:nvPicPr>
        <p:blipFill>
          <a:blip r:embed="rId1"/>
          <a:stretch/>
        </p:blipFill>
        <p:spPr>
          <a:xfrm>
            <a:off x="7920" y="0"/>
            <a:ext cx="11518200" cy="647676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8" descr=""/>
          <p:cNvPicPr/>
          <p:nvPr/>
        </p:nvPicPr>
        <p:blipFill>
          <a:blip r:embed="rId2"/>
          <a:srcRect l="18209" t="23790" r="51791" b="38624"/>
          <a:stretch/>
        </p:blipFill>
        <p:spPr>
          <a:xfrm>
            <a:off x="900000" y="829800"/>
            <a:ext cx="8853840" cy="4029120"/>
          </a:xfrm>
          <a:prstGeom prst="rect">
            <a:avLst/>
          </a:prstGeom>
          <a:ln w="0">
            <a:noFill/>
          </a:ln>
        </p:spPr>
      </p:pic>
      <p:sp>
        <p:nvSpPr>
          <p:cNvPr id="129" name="CustomShape 5"/>
          <p:cNvSpPr/>
          <p:nvPr/>
        </p:nvSpPr>
        <p:spPr>
          <a:xfrm>
            <a:off x="144360" y="1858320"/>
            <a:ext cx="11160360" cy="24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30" name="Picture 12" descr=""/>
          <p:cNvPicPr/>
          <p:nvPr/>
        </p:nvPicPr>
        <p:blipFill>
          <a:blip r:embed="rId3"/>
          <a:srcRect l="18209" t="23790" r="51791" b="38624"/>
          <a:stretch/>
        </p:blipFill>
        <p:spPr>
          <a:xfrm>
            <a:off x="1945080" y="180000"/>
            <a:ext cx="8853840" cy="5250960"/>
          </a:xfrm>
          <a:prstGeom prst="rect">
            <a:avLst/>
          </a:prstGeom>
          <a:ln w="0">
            <a:noFill/>
          </a:ln>
        </p:spPr>
      </p:pic>
      <p:sp>
        <p:nvSpPr>
          <p:cNvPr id="131" name="TextBox 5"/>
          <p:cNvSpPr/>
          <p:nvPr/>
        </p:nvSpPr>
        <p:spPr>
          <a:xfrm>
            <a:off x="166320" y="128160"/>
            <a:ext cx="10702800" cy="363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ПУТЕВКИ В ЗАГОРОДНЫЕ  ЛАГЕРЯ ТУЛЬСКОЙ ОБЛАСТИ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Picture 13" descr=""/>
          <p:cNvPicPr/>
          <p:nvPr/>
        </p:nvPicPr>
        <p:blipFill>
          <a:blip r:embed="rId4"/>
          <a:srcRect l="56136" t="31537" r="41358" b="61630"/>
          <a:stretch/>
        </p:blipFill>
        <p:spPr>
          <a:xfrm>
            <a:off x="10966680" y="166320"/>
            <a:ext cx="250920" cy="356400"/>
          </a:xfrm>
          <a:prstGeom prst="rect">
            <a:avLst/>
          </a:prstGeom>
          <a:ln w="0">
            <a:noFill/>
          </a:ln>
        </p:spPr>
      </p:pic>
      <p:sp>
        <p:nvSpPr>
          <p:cNvPr id="133" name="Скругленный прямоугольник 4"/>
          <p:cNvSpPr/>
          <p:nvPr/>
        </p:nvSpPr>
        <p:spPr>
          <a:xfrm>
            <a:off x="269640" y="5155200"/>
            <a:ext cx="10969560" cy="8776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134" name="Прямоугольник 4"/>
          <p:cNvSpPr/>
          <p:nvPr/>
        </p:nvSpPr>
        <p:spPr>
          <a:xfrm>
            <a:off x="184680" y="5091120"/>
            <a:ext cx="111650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Arial Black"/>
                <a:ea typeface="DejaVu Sans"/>
              </a:rPr>
              <a:t>Внимание!</a:t>
            </a:r>
            <a:r>
              <a:rPr b="0" lang="ru-RU" sz="2800" spc="-1" strike="noStrike">
                <a:solidFill>
                  <a:srgbClr val="c00000"/>
                </a:solidFill>
                <a:latin typeface="Arial Black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2060"/>
                </a:solidFill>
                <a:latin typeface="Arial"/>
                <a:ea typeface="DejaVu Sans"/>
              </a:rPr>
              <a:t>Средняя стоимость оздоровительной путевки в 2024 году — 30</a:t>
            </a:r>
            <a:r>
              <a:rPr b="1" lang="ru-RU" sz="2800" spc="-1" strike="noStrike">
                <a:solidFill>
                  <a:srgbClr val="c9211e"/>
                </a:solidFill>
                <a:latin typeface="Arial"/>
                <a:ea typeface="DejaVu Sans"/>
              </a:rPr>
              <a:t> 702 руб.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Box 8"/>
          <p:cNvSpPr/>
          <p:nvPr/>
        </p:nvSpPr>
        <p:spPr>
          <a:xfrm>
            <a:off x="3960360" y="1080000"/>
            <a:ext cx="64785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ПЛАНИРУЕТСЯ ПРИОБРЕСТИ: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 Black"/>
                <a:ea typeface="DejaVu Sans"/>
              </a:rPr>
              <a:t>2700 путевок</a:t>
            </a:r>
            <a:r>
              <a:rPr b="0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 — в санатории южного направления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 Black"/>
                <a:ea typeface="DejaVu Sans"/>
              </a:rPr>
              <a:t>960 путевок</a:t>
            </a:r>
            <a:r>
              <a:rPr b="0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 — в санатории  региона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Box 13"/>
          <p:cNvSpPr/>
          <p:nvPr/>
        </p:nvSpPr>
        <p:spPr>
          <a:xfrm>
            <a:off x="5400360" y="540000"/>
            <a:ext cx="3778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c00000"/>
                </a:solidFill>
                <a:latin typeface="Arial Black"/>
                <a:ea typeface="DejaVu Sans"/>
              </a:rPr>
              <a:t>ГОСУСЛУГИ71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Овал 5"/>
          <p:cNvSpPr/>
          <p:nvPr/>
        </p:nvSpPr>
        <p:spPr>
          <a:xfrm>
            <a:off x="180000" y="2520000"/>
            <a:ext cx="2878920" cy="23389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с </a:t>
            </a: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20 апреля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 (9:00) — для заявителей всех районов области, кроме города Тулы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5"/>
          <a:stretch/>
        </p:blipFill>
        <p:spPr>
          <a:xfrm>
            <a:off x="381240" y="720000"/>
            <a:ext cx="3577680" cy="1417320"/>
          </a:xfrm>
          <a:prstGeom prst="rect">
            <a:avLst/>
          </a:prstGeom>
          <a:ln w="0">
            <a:noFill/>
          </a:ln>
        </p:spPr>
      </p:pic>
      <p:sp>
        <p:nvSpPr>
          <p:cNvPr id="139" name="Овал 11"/>
          <p:cNvSpPr/>
          <p:nvPr/>
        </p:nvSpPr>
        <p:spPr>
          <a:xfrm>
            <a:off x="3240000" y="1992600"/>
            <a:ext cx="5038920" cy="30974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16 муниципалитетов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из 26 планируют закупить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3 946 путевок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 (города Алексин, Донской, Ефремов, Новомосковск, Тула, Арсеньевский, Воловский, Заокский, Кимовский, Киреевский, Плавский, Узловский, Щекинский и Ясногорский районы)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Овал 9"/>
          <p:cNvSpPr/>
          <p:nvPr/>
        </p:nvSpPr>
        <p:spPr>
          <a:xfrm>
            <a:off x="8425800" y="2520000"/>
            <a:ext cx="2878920" cy="23389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с </a:t>
            </a: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25 апреля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 (9:00) — для заявителей  города Тулы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2" descr=""/>
          <p:cNvPicPr/>
          <p:nvPr/>
        </p:nvPicPr>
        <p:blipFill>
          <a:blip r:embed="rId1"/>
          <a:stretch/>
        </p:blipFill>
        <p:spPr>
          <a:xfrm>
            <a:off x="7920" y="0"/>
            <a:ext cx="11518200" cy="647676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9" descr=""/>
          <p:cNvPicPr/>
          <p:nvPr/>
        </p:nvPicPr>
        <p:blipFill>
          <a:blip r:embed="rId2"/>
          <a:srcRect l="18209" t="23790" r="51791" b="38624"/>
          <a:stretch/>
        </p:blipFill>
        <p:spPr>
          <a:xfrm>
            <a:off x="1332720" y="1656000"/>
            <a:ext cx="8853840" cy="4029120"/>
          </a:xfrm>
          <a:prstGeom prst="rect">
            <a:avLst/>
          </a:prstGeom>
          <a:ln w="0"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144360" y="1858320"/>
            <a:ext cx="11160360" cy="24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44" name="Picture 10" descr=""/>
          <p:cNvPicPr/>
          <p:nvPr/>
        </p:nvPicPr>
        <p:blipFill>
          <a:blip r:embed="rId3"/>
          <a:srcRect l="18209" t="23790" r="51791" b="38624"/>
          <a:stretch/>
        </p:blipFill>
        <p:spPr>
          <a:xfrm>
            <a:off x="1575360" y="159480"/>
            <a:ext cx="8853840" cy="5250960"/>
          </a:xfrm>
          <a:prstGeom prst="rect">
            <a:avLst/>
          </a:prstGeom>
          <a:ln w="0">
            <a:noFill/>
          </a:ln>
        </p:spPr>
      </p:pic>
      <p:sp>
        <p:nvSpPr>
          <p:cNvPr id="145" name="TextBox 6"/>
          <p:cNvSpPr/>
          <p:nvPr/>
        </p:nvSpPr>
        <p:spPr>
          <a:xfrm>
            <a:off x="166320" y="128160"/>
            <a:ext cx="10702800" cy="363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ПУТЕВКИ ДЛЯ ДЕТЕЙ, НАХОДЯЩИХСЯ В ТРУДНОЙ ЖИЗНЕННОЙ СИТУАЦИИ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Picture 11" descr=""/>
          <p:cNvPicPr/>
          <p:nvPr/>
        </p:nvPicPr>
        <p:blipFill>
          <a:blip r:embed="rId4"/>
          <a:srcRect l="56136" t="31537" r="41358" b="61630"/>
          <a:stretch/>
        </p:blipFill>
        <p:spPr>
          <a:xfrm>
            <a:off x="10966680" y="166320"/>
            <a:ext cx="250920" cy="356400"/>
          </a:xfrm>
          <a:prstGeom prst="rect">
            <a:avLst/>
          </a:prstGeom>
          <a:ln w="0">
            <a:noFill/>
          </a:ln>
        </p:spPr>
      </p:pic>
      <p:sp>
        <p:nvSpPr>
          <p:cNvPr id="147" name="Скругленный прямоугольник 3"/>
          <p:cNvSpPr/>
          <p:nvPr/>
        </p:nvSpPr>
        <p:spPr>
          <a:xfrm>
            <a:off x="269640" y="5124600"/>
            <a:ext cx="10969560" cy="994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148" name="Прямоугольник 3"/>
          <p:cNvSpPr/>
          <p:nvPr/>
        </p:nvSpPr>
        <p:spPr>
          <a:xfrm>
            <a:off x="184680" y="5091120"/>
            <a:ext cx="111650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Arial Black"/>
                <a:ea typeface="DejaVu Sans"/>
              </a:rPr>
              <a:t>Внимание! </a:t>
            </a:r>
            <a:r>
              <a:rPr b="1" lang="ru-RU" sz="2800" spc="-1" strike="noStrike">
                <a:solidFill>
                  <a:srgbClr val="002060"/>
                </a:solidFill>
                <a:latin typeface="Arial"/>
                <a:ea typeface="DejaVu Sans"/>
              </a:rPr>
              <a:t>Прием заявлений с 1 января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Arial"/>
                <a:ea typeface="DejaVu Sans"/>
              </a:rPr>
              <a:t>(до полного распределения путевок согласно очередности)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Box 9"/>
          <p:cNvSpPr/>
          <p:nvPr/>
        </p:nvSpPr>
        <p:spPr>
          <a:xfrm>
            <a:off x="2520360" y="1607400"/>
            <a:ext cx="64785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ПЛАНИРУЕТСЯ ПРИОБРЕСТИ: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 Black"/>
                <a:ea typeface="DejaVu Sans"/>
              </a:rPr>
              <a:t>3548 путевок</a:t>
            </a:r>
            <a:r>
              <a:rPr b="0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, из них 800 — в лагеря  южного направления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Box 12"/>
          <p:cNvSpPr/>
          <p:nvPr/>
        </p:nvSpPr>
        <p:spPr>
          <a:xfrm>
            <a:off x="180000" y="540000"/>
            <a:ext cx="111585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c00000"/>
                </a:solidFill>
                <a:latin typeface="Arial Black"/>
                <a:ea typeface="DejaVu Sans"/>
              </a:rPr>
              <a:t>ГУ ТО «Управление социальной защиты населения Тульской области»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Овал 8"/>
          <p:cNvSpPr/>
          <p:nvPr/>
        </p:nvSpPr>
        <p:spPr>
          <a:xfrm>
            <a:off x="540000" y="2520000"/>
            <a:ext cx="2878560" cy="23385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1 способ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 подачи заявления: </a:t>
            </a: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личное обращение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 по месту жительства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Овал 2"/>
          <p:cNvSpPr/>
          <p:nvPr/>
        </p:nvSpPr>
        <p:spPr>
          <a:xfrm>
            <a:off x="4393080" y="2520360"/>
            <a:ext cx="2878560" cy="23385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2 способ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 подачи заявления: через </a:t>
            </a: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ЕПГУ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Овал 3"/>
          <p:cNvSpPr/>
          <p:nvPr/>
        </p:nvSpPr>
        <p:spPr>
          <a:xfrm>
            <a:off x="7920000" y="2520000"/>
            <a:ext cx="2878560" cy="23385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3 способ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 подачи заявления: через </a:t>
            </a: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МФЦ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1" descr=""/>
          <p:cNvPicPr/>
          <p:nvPr/>
        </p:nvPicPr>
        <p:blipFill>
          <a:blip r:embed="rId1"/>
          <a:stretch/>
        </p:blipFill>
        <p:spPr>
          <a:xfrm>
            <a:off x="7920" y="0"/>
            <a:ext cx="11518200" cy="647676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4" descr=""/>
          <p:cNvPicPr/>
          <p:nvPr/>
        </p:nvPicPr>
        <p:blipFill>
          <a:blip r:embed="rId2"/>
          <a:srcRect l="18209" t="23790" r="51791" b="38624"/>
          <a:stretch/>
        </p:blipFill>
        <p:spPr>
          <a:xfrm>
            <a:off x="1332720" y="1656000"/>
            <a:ext cx="8853840" cy="4029120"/>
          </a:xfrm>
          <a:prstGeom prst="rect">
            <a:avLst/>
          </a:prstGeom>
          <a:ln w="0">
            <a:noFill/>
          </a:ln>
        </p:spPr>
      </p:pic>
      <p:sp>
        <p:nvSpPr>
          <p:cNvPr id="156" name="CustomShape 3"/>
          <p:cNvSpPr/>
          <p:nvPr/>
        </p:nvSpPr>
        <p:spPr>
          <a:xfrm>
            <a:off x="144360" y="1858320"/>
            <a:ext cx="11160360" cy="24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57" name="Picture 6" descr=""/>
          <p:cNvPicPr/>
          <p:nvPr/>
        </p:nvPicPr>
        <p:blipFill>
          <a:blip r:embed="rId3"/>
          <a:srcRect l="18209" t="23790" r="51791" b="38624"/>
          <a:stretch/>
        </p:blipFill>
        <p:spPr>
          <a:xfrm>
            <a:off x="1575360" y="159480"/>
            <a:ext cx="8853840" cy="5250960"/>
          </a:xfrm>
          <a:prstGeom prst="rect">
            <a:avLst/>
          </a:prstGeom>
          <a:ln w="0">
            <a:noFill/>
          </a:ln>
        </p:spPr>
      </p:pic>
      <p:sp>
        <p:nvSpPr>
          <p:cNvPr id="158" name="TextBox 4"/>
          <p:cNvSpPr/>
          <p:nvPr/>
        </p:nvSpPr>
        <p:spPr>
          <a:xfrm>
            <a:off x="166320" y="128160"/>
            <a:ext cx="10702800" cy="363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ПУТЕВКИ ДЛЯ ДЕТЕЙ УЧАСТНИКОВ СПЕЦИАЛЬНОЙ ВОЕННОЙ ОПЕРАЦИИ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Picture 7" descr=""/>
          <p:cNvPicPr/>
          <p:nvPr/>
        </p:nvPicPr>
        <p:blipFill>
          <a:blip r:embed="rId4"/>
          <a:srcRect l="56136" t="31537" r="41358" b="61630"/>
          <a:stretch/>
        </p:blipFill>
        <p:spPr>
          <a:xfrm>
            <a:off x="10966680" y="166320"/>
            <a:ext cx="250920" cy="356400"/>
          </a:xfrm>
          <a:prstGeom prst="rect">
            <a:avLst/>
          </a:prstGeom>
          <a:ln w="0">
            <a:noFill/>
          </a:ln>
        </p:spPr>
      </p:pic>
      <p:sp>
        <p:nvSpPr>
          <p:cNvPr id="160" name="Скругленный прямоугольник 2"/>
          <p:cNvSpPr/>
          <p:nvPr/>
        </p:nvSpPr>
        <p:spPr>
          <a:xfrm>
            <a:off x="269640" y="5124600"/>
            <a:ext cx="10969560" cy="994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161" name="Прямоугольник 2"/>
          <p:cNvSpPr/>
          <p:nvPr/>
        </p:nvSpPr>
        <p:spPr>
          <a:xfrm>
            <a:off x="184680" y="5091120"/>
            <a:ext cx="11165040" cy="10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Arial Black"/>
                <a:ea typeface="DejaVu Sans"/>
              </a:rPr>
              <a:t>Внимание!</a:t>
            </a:r>
            <a:r>
              <a:rPr b="1" lang="ru-RU" sz="2200" spc="-1" strike="noStrike">
                <a:solidFill>
                  <a:srgbClr val="002060"/>
                </a:solidFill>
                <a:latin typeface="Arial"/>
                <a:ea typeface="DejaVu Sans"/>
              </a:rPr>
              <a:t> Размер компенсации зависит от среднедушевого дохода семьи и составляет </a:t>
            </a:r>
            <a:r>
              <a:rPr b="1" lang="ru-RU" sz="2200" spc="-1" strike="noStrike">
                <a:solidFill>
                  <a:srgbClr val="c9211e"/>
                </a:solidFill>
                <a:latin typeface="Arial"/>
                <a:ea typeface="DejaVu Sans"/>
              </a:rPr>
              <a:t>70%, 85% или 100%</a:t>
            </a:r>
            <a:r>
              <a:rPr b="1" lang="ru-RU" sz="2200" spc="-1" strike="noStrike">
                <a:solidFill>
                  <a:srgbClr val="002060"/>
                </a:solidFill>
                <a:latin typeface="Arial"/>
                <a:ea typeface="DejaVu Sans"/>
              </a:rPr>
              <a:t> от средней стоимости путевки, утвержденной в текущем году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Box 7"/>
          <p:cNvSpPr/>
          <p:nvPr/>
        </p:nvSpPr>
        <p:spPr>
          <a:xfrm>
            <a:off x="180000" y="540000"/>
            <a:ext cx="111585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c00000"/>
                </a:solidFill>
                <a:latin typeface="Arial Black"/>
                <a:ea typeface="DejaVu Sans"/>
              </a:rPr>
              <a:t>АДМИНИСТРАЦИИ МУНИЦИПАЛЬНЫХ ОБРАЗОВАНИЙ РЕГИОНА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Box 1"/>
          <p:cNvSpPr/>
          <p:nvPr/>
        </p:nvSpPr>
        <p:spPr>
          <a:xfrm>
            <a:off x="2520000" y="1607400"/>
            <a:ext cx="64785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ПЛАНИРУЕТСЯ ПРИОБРЕСТИ: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 Black"/>
                <a:ea typeface="DejaVu Sans"/>
              </a:rPr>
              <a:t>1500 путевок</a:t>
            </a:r>
            <a:r>
              <a:rPr b="0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 — в лагеря южного направления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 Black"/>
                <a:ea typeface="DejaVu Sans"/>
              </a:rPr>
              <a:t>150 путевок</a:t>
            </a:r>
            <a:r>
              <a:rPr b="0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 — в лагеря  региона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2"/>
          <p:cNvSpPr/>
          <p:nvPr/>
        </p:nvSpPr>
        <p:spPr>
          <a:xfrm>
            <a:off x="180000" y="2700000"/>
            <a:ext cx="10702800" cy="363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ВЫПЛАТА КОМПЕНСАЦИИ ЗА САМОСТОЯТЕЛЬНО КУПЛЕННУЮ ПУТЕВКУ РОДИТЕЛЯМИ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Овал 4"/>
          <p:cNvSpPr/>
          <p:nvPr/>
        </p:nvSpPr>
        <p:spPr>
          <a:xfrm>
            <a:off x="920520" y="3165840"/>
            <a:ext cx="2318400" cy="1873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Прием заявлений до </a:t>
            </a: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1 марта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Овал 6"/>
          <p:cNvSpPr/>
          <p:nvPr/>
        </p:nvSpPr>
        <p:spPr>
          <a:xfrm>
            <a:off x="4680000" y="3165840"/>
            <a:ext cx="2318400" cy="1873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В </a:t>
            </a:r>
            <a:r>
              <a:rPr b="1" lang="ru-RU" sz="1600" spc="-1" strike="noStrike">
                <a:solidFill>
                  <a:srgbClr val="c9211e"/>
                </a:solidFill>
                <a:latin typeface="Arial"/>
                <a:ea typeface="DejaVu Sans"/>
              </a:rPr>
              <a:t>2023 году</a:t>
            </a:r>
            <a:r>
              <a:rPr b="1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 выплачено </a:t>
            </a:r>
            <a:r>
              <a:rPr b="1" lang="ru-RU" sz="1600" spc="-1" strike="noStrike">
                <a:solidFill>
                  <a:srgbClr val="c9211e"/>
                </a:solidFill>
                <a:latin typeface="Arial"/>
                <a:ea typeface="DejaVu Sans"/>
              </a:rPr>
              <a:t>1104</a:t>
            </a:r>
            <a:r>
              <a:rPr b="1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 компенсации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Овал 7"/>
          <p:cNvSpPr/>
          <p:nvPr/>
        </p:nvSpPr>
        <p:spPr>
          <a:xfrm>
            <a:off x="8300520" y="3165840"/>
            <a:ext cx="2318400" cy="1873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В </a:t>
            </a:r>
            <a:r>
              <a:rPr b="1" lang="ru-RU" sz="1600" spc="-1" strike="noStrike">
                <a:solidFill>
                  <a:srgbClr val="c9211e"/>
                </a:solidFill>
                <a:latin typeface="Arial"/>
                <a:ea typeface="DejaVu Sans"/>
              </a:rPr>
              <a:t>2024 году</a:t>
            </a:r>
            <a:r>
              <a:rPr b="1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 выплачено </a:t>
            </a:r>
            <a:r>
              <a:rPr b="1" lang="ru-RU" sz="1600" spc="-1" strike="noStrike">
                <a:solidFill>
                  <a:srgbClr val="c9211e"/>
                </a:solidFill>
                <a:latin typeface="Arial"/>
                <a:ea typeface="DejaVu Sans"/>
              </a:rPr>
              <a:t>1444</a:t>
            </a:r>
            <a:r>
              <a:rPr b="1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 компенсации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5" descr=""/>
          <p:cNvPicPr/>
          <p:nvPr/>
        </p:nvPicPr>
        <p:blipFill>
          <a:blip r:embed="rId1"/>
          <a:stretch/>
        </p:blipFill>
        <p:spPr>
          <a:xfrm>
            <a:off x="7920" y="0"/>
            <a:ext cx="11518200" cy="647676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3" descr=""/>
          <p:cNvPicPr/>
          <p:nvPr/>
        </p:nvPicPr>
        <p:blipFill>
          <a:blip r:embed="rId2"/>
          <a:srcRect l="18209" t="23790" r="51791" b="38624"/>
          <a:stretch/>
        </p:blipFill>
        <p:spPr>
          <a:xfrm>
            <a:off x="1332720" y="1656000"/>
            <a:ext cx="8853840" cy="4029120"/>
          </a:xfrm>
          <a:prstGeom prst="rect">
            <a:avLst/>
          </a:prstGeom>
          <a:ln w="0">
            <a:noFill/>
          </a:ln>
        </p:spPr>
      </p:pic>
      <p:sp>
        <p:nvSpPr>
          <p:cNvPr id="170" name="CustomShape 6"/>
          <p:cNvSpPr/>
          <p:nvPr/>
        </p:nvSpPr>
        <p:spPr>
          <a:xfrm>
            <a:off x="144360" y="1858320"/>
            <a:ext cx="11160360" cy="24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1" name="Прямоугольник 5"/>
          <p:cNvSpPr/>
          <p:nvPr/>
        </p:nvSpPr>
        <p:spPr>
          <a:xfrm>
            <a:off x="601200" y="2193480"/>
            <a:ext cx="10246320" cy="10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3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Arial Black"/>
                <a:ea typeface="DejaVu Sans"/>
              </a:rPr>
              <a:t>БЛАГОДАРЮ ЗА ВНИМАНИЕ!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Application>LibreOffice/7.5.2.1$Linux_X86_64 LibreOffice_project/50$Build-1</Application>
  <AppVersion>15.0000</AppVersion>
  <Pages>0</Pages>
  <Words>577</Words>
  <Characters>0</Characters>
  <CharactersWithSpaces>0</CharactersWithSpaces>
  <Paragraphs>211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2019-05-13T06:44:10Z</dcterms:created>
  <dc:creator>User</dc:creator>
  <dc:description/>
  <dc:language>ru-RU</dc:language>
  <cp:lastModifiedBy/>
  <dcterms:modified xsi:type="dcterms:W3CDTF">2025-02-11T08:59:05Z</dcterms:modified>
  <cp:revision>557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2</vt:r8>
  </property>
  <property fmtid="{D5CDD505-2E9C-101B-9397-08002B2CF9AE}" pid="6" name="Notes">
    <vt:r8>19</vt:r8>
  </property>
  <property fmtid="{D5CDD505-2E9C-101B-9397-08002B2CF9AE}" pid="7" name="PresentationFormat">
    <vt:lpwstr>Произвольный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7</vt:i4>
  </property>
</Properties>
</file>